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7"/>
  </p:notesMasterIdLst>
  <p:sldIdLst>
    <p:sldId id="289" r:id="rId5"/>
    <p:sldId id="399" r:id="rId6"/>
    <p:sldId id="262" r:id="rId7"/>
    <p:sldId id="411" r:id="rId8"/>
    <p:sldId id="352" r:id="rId9"/>
    <p:sldId id="264" r:id="rId10"/>
    <p:sldId id="267" r:id="rId11"/>
    <p:sldId id="403" r:id="rId12"/>
    <p:sldId id="268" r:id="rId13"/>
    <p:sldId id="271" r:id="rId14"/>
    <p:sldId id="272" r:id="rId15"/>
    <p:sldId id="355" r:id="rId16"/>
    <p:sldId id="357" r:id="rId17"/>
    <p:sldId id="404" r:id="rId18"/>
    <p:sldId id="358" r:id="rId19"/>
    <p:sldId id="359" r:id="rId20"/>
    <p:sldId id="361" r:id="rId21"/>
    <p:sldId id="406" r:id="rId22"/>
    <p:sldId id="362" r:id="rId23"/>
    <p:sldId id="405" r:id="rId24"/>
    <p:sldId id="363" r:id="rId25"/>
    <p:sldId id="407" r:id="rId26"/>
    <p:sldId id="364" r:id="rId27"/>
    <p:sldId id="416" r:id="rId28"/>
    <p:sldId id="417" r:id="rId29"/>
    <p:sldId id="366" r:id="rId30"/>
    <p:sldId id="368" r:id="rId31"/>
    <p:sldId id="300" r:id="rId32"/>
    <p:sldId id="408" r:id="rId33"/>
    <p:sldId id="369" r:id="rId34"/>
    <p:sldId id="413" r:id="rId35"/>
    <p:sldId id="414" r:id="rId36"/>
    <p:sldId id="415" r:id="rId37"/>
    <p:sldId id="370" r:id="rId38"/>
    <p:sldId id="302" r:id="rId39"/>
    <p:sldId id="409" r:id="rId40"/>
    <p:sldId id="306" r:id="rId41"/>
    <p:sldId id="307" r:id="rId42"/>
    <p:sldId id="310" r:id="rId43"/>
    <p:sldId id="371" r:id="rId44"/>
    <p:sldId id="372" r:id="rId45"/>
    <p:sldId id="410" r:id="rId46"/>
    <p:sldId id="374" r:id="rId47"/>
    <p:sldId id="419" r:id="rId48"/>
    <p:sldId id="420" r:id="rId49"/>
    <p:sldId id="312" r:id="rId50"/>
    <p:sldId id="313" r:id="rId51"/>
    <p:sldId id="314" r:id="rId52"/>
    <p:sldId id="315" r:id="rId53"/>
    <p:sldId id="328" r:id="rId54"/>
    <p:sldId id="383" r:id="rId55"/>
    <p:sldId id="41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pos="5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ia, Peter" initials="FP" lastIdx="1" clrIdx="0"/>
  <p:cmAuthor id="2" name="Francia, Peter" initials="FP [2]" lastIdx="1" clrIdx="1"/>
  <p:cmAuthor id="3" name="Vuong, Tricia" initials="VT" lastIdx="4" clrIdx="2">
    <p:extLst>
      <p:ext uri="{19B8F6BF-5375-455C-9EA6-DF929625EA0E}">
        <p15:presenceInfo xmlns:p15="http://schemas.microsoft.com/office/powerpoint/2012/main" userId="S-1-5-21-3123286192-1340353270-2093532635-12208" providerId="AD"/>
      </p:ext>
    </p:extLst>
  </p:cmAuthor>
  <p:cmAuthor id="4" name="Francia, Peter" initials="FP [3]" lastIdx="1" clrIdx="3"/>
  <p:cmAuthor id="5" name="Francia, Peter" initials="FP [15]" lastIdx="1" clrIdx="4"/>
  <p:cmAuthor id="6" name="Francia, Peter" initials="FP [4]" lastIdx="1" clrIdx="5"/>
  <p:cmAuthor id="7" name="Francia, Peter" initials="FP [16]" lastIdx="1" clrIdx="6"/>
  <p:cmAuthor id="8" name="Francia, Peter" initials="FP [5]" lastIdx="1" clrIdx="7"/>
  <p:cmAuthor id="9" name="Francia, Peter" initials="FP [6]" lastIdx="1" clrIdx="8"/>
  <p:cmAuthor id="10" name="Francia, Peter" initials="FP [18]" lastIdx="1" clrIdx="9"/>
  <p:cmAuthor id="11" name="Francia, Peter" initials="FP [7]" lastIdx="1" clrIdx="10"/>
  <p:cmAuthor id="12" name="Francia, Peter" initials="FP [8]" lastIdx="1" clrIdx="11"/>
  <p:cmAuthor id="13" name="Francia, Peter" initials="FP [9]" lastIdx="1" clrIdx="12"/>
  <p:cmAuthor id="14" name="Francia, Peter" initials="FP [10]" lastIdx="1" clrIdx="13"/>
  <p:cmAuthor id="15" name="Francia, Peter" initials="FP [11]" lastIdx="1" clrIdx="14"/>
  <p:cmAuthor id="16" name="Francia, Peter" initials="FP [12]" lastIdx="1" clrIdx="15"/>
  <p:cmAuthor id="17" name="Francia, Peter" initials="FP [19]" lastIdx="1" clrIdx="16"/>
  <p:cmAuthor id="18" name="Francia, Peter" initials="FP [20]" lastIdx="1" clrIdx="17"/>
  <p:cmAuthor id="19" name="Francia, Peter" initials="FP [13]" lastIdx="1" clrIdx="18"/>
  <p:cmAuthor id="20" name="Francia, Peter" initials="FP [14]" lastIdx="1" clrIdx="19"/>
  <p:cmAuthor id="21" name="Francia, Peter" initials="FP [17]" lastIdx="1" clrIdx="20"/>
  <p:cmAuthor id="22" name="Francia, Peter" initials="FP [21]" lastIdx="1" clrIdx="21"/>
  <p:cmAuthor id="23" name="Fuerstman, Daniel" initials="FD" lastIdx="50" clrIdx="22">
    <p:extLst>
      <p:ext uri="{19B8F6BF-5375-455C-9EA6-DF929625EA0E}">
        <p15:presenceInfo xmlns:p15="http://schemas.microsoft.com/office/powerpoint/2012/main" userId="Fuerstman, Daniel" providerId="None"/>
      </p:ext>
    </p:extLst>
  </p:cmAuthor>
  <p:cmAuthor id="24" name="Sam Held" initials="SFH" lastIdx="24" clrIdx="23"/>
  <p:cmAuthor id="25" name="Nowak-Laird, Lena" initials="NL" lastIdx="3" clrIdx="24">
    <p:extLst>
      <p:ext uri="{19B8F6BF-5375-455C-9EA6-DF929625EA0E}">
        <p15:presenceInfo xmlns:p15="http://schemas.microsoft.com/office/powerpoint/2012/main" userId="Nowak-Laird, Le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80"/>
    <a:srgbClr val="FFFFFF"/>
    <a:srgbClr val="58697D"/>
    <a:srgbClr val="2E445C"/>
    <a:srgbClr val="F4F8F9"/>
    <a:srgbClr val="D9E0E4"/>
    <a:srgbClr val="00A0A3"/>
    <a:srgbClr val="FDFDFD"/>
    <a:srgbClr val="EBEEF0"/>
    <a:srgbClr val="310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81530" autoAdjust="0"/>
  </p:normalViewPr>
  <p:slideViewPr>
    <p:cSldViewPr snapToGrid="0">
      <p:cViewPr varScale="1">
        <p:scale>
          <a:sx n="89" d="100"/>
          <a:sy n="89" d="100"/>
        </p:scale>
        <p:origin x="90" y="90"/>
      </p:cViewPr>
      <p:guideLst>
        <p:guide orient="horz" pos="984"/>
        <p:guide pos="5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Harpen, Marcus" userId="e98cca29-a6ff-4dda-be3d-86311d29d87b" providerId="ADAL" clId="{6561FE5E-28FB-4509-BFA4-63E3FB2879E2}"/>
    <pc:docChg chg="custSel modSld">
      <pc:chgData name="Van Harpen, Marcus" userId="e98cca29-a6ff-4dda-be3d-86311d29d87b" providerId="ADAL" clId="{6561FE5E-28FB-4509-BFA4-63E3FB2879E2}" dt="2020-12-01T13:45:30.511" v="0" actId="478"/>
      <pc:docMkLst>
        <pc:docMk/>
      </pc:docMkLst>
      <pc:sldChg chg="delSp">
        <pc:chgData name="Van Harpen, Marcus" userId="e98cca29-a6ff-4dda-be3d-86311d29d87b" providerId="ADAL" clId="{6561FE5E-28FB-4509-BFA4-63E3FB2879E2}" dt="2020-12-01T13:45:30.511" v="0" actId="478"/>
        <pc:sldMkLst>
          <pc:docMk/>
          <pc:sldMk cId="1277851764" sldId="411"/>
        </pc:sldMkLst>
        <pc:spChg chg="del">
          <ac:chgData name="Van Harpen, Marcus" userId="e98cca29-a6ff-4dda-be3d-86311d29d87b" providerId="ADAL" clId="{6561FE5E-28FB-4509-BFA4-63E3FB2879E2}" dt="2020-12-01T13:45:30.511" v="0" actId="478"/>
          <ac:spMkLst>
            <pc:docMk/>
            <pc:sldMk cId="1277851764" sldId="411"/>
            <ac:spMk id="3" creationId="{7449AF06-7B16-4C47-A1DF-E9D8F1D928A5}"/>
          </ac:spMkLst>
        </pc:spChg>
      </pc:sldChg>
    </pc:docChg>
  </pc:docChgLst>
  <pc:docChgLst>
    <pc:chgData name="Nowak-Laird, Lena" userId="1ec3a716-75e2-43a6-8b89-7c54eb911e8a" providerId="ADAL" clId="{505D4D1E-61C6-4A2C-96DA-38B68289A58E}"/>
    <pc:docChg chg="modSld">
      <pc:chgData name="Nowak-Laird, Lena" userId="1ec3a716-75e2-43a6-8b89-7c54eb911e8a" providerId="ADAL" clId="{505D4D1E-61C6-4A2C-96DA-38B68289A58E}" dt="2021-03-03T21:38:43.531" v="4" actId="1076"/>
      <pc:docMkLst>
        <pc:docMk/>
      </pc:docMkLst>
      <pc:sldChg chg="modSp mod">
        <pc:chgData name="Nowak-Laird, Lena" userId="1ec3a716-75e2-43a6-8b89-7c54eb911e8a" providerId="ADAL" clId="{505D4D1E-61C6-4A2C-96DA-38B68289A58E}" dt="2021-03-03T21:38:14.647" v="3" actId="1076"/>
        <pc:sldMkLst>
          <pc:docMk/>
          <pc:sldMk cId="1391036149" sldId="405"/>
        </pc:sldMkLst>
        <pc:graphicFrameChg chg="modGraphic">
          <ac:chgData name="Nowak-Laird, Lena" userId="1ec3a716-75e2-43a6-8b89-7c54eb911e8a" providerId="ADAL" clId="{505D4D1E-61C6-4A2C-96DA-38B68289A58E}" dt="2021-03-03T21:38:08.551" v="2" actId="2165"/>
          <ac:graphicFrameMkLst>
            <pc:docMk/>
            <pc:sldMk cId="1391036149" sldId="405"/>
            <ac:graphicFrameMk id="4" creationId="{00000000-0000-0000-0000-000000000000}"/>
          </ac:graphicFrameMkLst>
        </pc:graphicFrameChg>
        <pc:picChg chg="mod">
          <ac:chgData name="Nowak-Laird, Lena" userId="1ec3a716-75e2-43a6-8b89-7c54eb911e8a" providerId="ADAL" clId="{505D4D1E-61C6-4A2C-96DA-38B68289A58E}" dt="2021-03-03T21:38:14.647" v="3" actId="1076"/>
          <ac:picMkLst>
            <pc:docMk/>
            <pc:sldMk cId="1391036149" sldId="405"/>
            <ac:picMk id="7" creationId="{96D74ADC-747A-6949-87CA-68E338EF4159}"/>
          </ac:picMkLst>
        </pc:picChg>
      </pc:sldChg>
      <pc:sldChg chg="modSp mod">
        <pc:chgData name="Nowak-Laird, Lena" userId="1ec3a716-75e2-43a6-8b89-7c54eb911e8a" providerId="ADAL" clId="{505D4D1E-61C6-4A2C-96DA-38B68289A58E}" dt="2021-03-03T21:38:43.531" v="4" actId="1076"/>
        <pc:sldMkLst>
          <pc:docMk/>
          <pc:sldMk cId="2023391779" sldId="412"/>
        </pc:sldMkLst>
        <pc:picChg chg="mod">
          <ac:chgData name="Nowak-Laird, Lena" userId="1ec3a716-75e2-43a6-8b89-7c54eb911e8a" providerId="ADAL" clId="{505D4D1E-61C6-4A2C-96DA-38B68289A58E}" dt="2021-03-03T21:38:43.531" v="4" actId="1076"/>
          <ac:picMkLst>
            <pc:docMk/>
            <pc:sldMk cId="2023391779" sldId="412"/>
            <ac:picMk id="6" creationId="{86335CEF-1136-E84D-9A89-FF2D27CEC740}"/>
          </ac:picMkLst>
        </pc:picChg>
      </pc:sldChg>
    </pc:docChg>
  </pc:docChgLst>
  <pc:docChgLst>
    <pc:chgData name="Viviana Sandoval" userId="3d3d8bee-bc86-499c-b403-b68e4fb4e5ba" providerId="ADAL" clId="{19453D1D-D63E-2D49-86C0-AD26DFCDF43C}"/>
    <pc:docChg chg="custSel modSld">
      <pc:chgData name="Viviana Sandoval" userId="3d3d8bee-bc86-499c-b403-b68e4fb4e5ba" providerId="ADAL" clId="{19453D1D-D63E-2D49-86C0-AD26DFCDF43C}" dt="2021-02-19T15:22:13.170" v="49"/>
      <pc:docMkLst>
        <pc:docMk/>
      </pc:docMkLst>
      <pc:sldChg chg="modSp mod">
        <pc:chgData name="Viviana Sandoval" userId="3d3d8bee-bc86-499c-b403-b68e4fb4e5ba" providerId="ADAL" clId="{19453D1D-D63E-2D49-86C0-AD26DFCDF43C}" dt="2021-02-19T15:22:13.170" v="49"/>
        <pc:sldMkLst>
          <pc:docMk/>
          <pc:sldMk cId="1391036149" sldId="405"/>
        </pc:sldMkLst>
        <pc:graphicFrameChg chg="mod modGraphic">
          <ac:chgData name="Viviana Sandoval" userId="3d3d8bee-bc86-499c-b403-b68e4fb4e5ba" providerId="ADAL" clId="{19453D1D-D63E-2D49-86C0-AD26DFCDF43C}" dt="2021-02-19T15:22:13.170" v="49"/>
          <ac:graphicFrameMkLst>
            <pc:docMk/>
            <pc:sldMk cId="1391036149" sldId="405"/>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D7422-D46C-DC4E-8887-A1ACBBFF0BED}" type="datetimeFigureOut">
              <a:rPr lang="en-US" smtClean="0"/>
              <a:pPr/>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09B7F-E93B-5E41-8803-6FBF9202B12C}" type="slidenum">
              <a:rPr lang="en-US" smtClean="0"/>
              <a:pPr/>
              <a:t>‹#›</a:t>
            </a:fld>
            <a:endParaRPr lang="en-US"/>
          </a:p>
        </p:txBody>
      </p:sp>
    </p:spTree>
    <p:extLst>
      <p:ext uri="{BB962C8B-B14F-4D97-AF65-F5344CB8AC3E}">
        <p14:creationId xmlns:p14="http://schemas.microsoft.com/office/powerpoint/2010/main" val="30816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kern="1200" baseline="0" dirty="0">
                <a:solidFill>
                  <a:schemeClr val="tx1"/>
                </a:solidFill>
                <a:latin typeface="+mn-lt"/>
                <a:ea typeface="ＭＳ Ｐゴシック" charset="0"/>
                <a:cs typeface="ＭＳ Ｐゴシック" charset="0"/>
              </a:rPr>
              <a:t>Although the Supreme Court is often viewed as the least political of the three branches, its rulings touch on major political issues that affect Americans in many ways. </a:t>
            </a:r>
            <a:r>
              <a:rPr lang="en-US" sz="1800" b="0" i="0" u="none" strike="noStrike" baseline="0" dirty="0">
                <a:solidFill>
                  <a:srgbClr val="FFFFFF"/>
                </a:solidFill>
                <a:latin typeface="ITCFranklinGothicStd-Med"/>
              </a:rPr>
              <a:t>Here, Mark Janus (left) celebrates with supporters after winning his Supreme Court case, which could have a profound effect on how unions operate.</a:t>
            </a:r>
          </a:p>
          <a:p>
            <a:pPr algn="l"/>
            <a:endParaRPr lang="en-US" sz="1800" b="0" i="0" u="none" strike="noStrike" baseline="0" dirty="0">
              <a:solidFill>
                <a:srgbClr val="FFFFFF"/>
              </a:solidFill>
              <a:latin typeface="ITCFranklinGothicStd-Med"/>
            </a:endParaRPr>
          </a:p>
          <a:p>
            <a:pPr algn="l"/>
            <a:r>
              <a:rPr lang="en-US" sz="1800" b="0" i="0" u="none" strike="noStrike" baseline="0" dirty="0">
                <a:solidFill>
                  <a:srgbClr val="FFFFFF"/>
                </a:solidFill>
                <a:latin typeface="ITCFranklinGothicStd-Med"/>
              </a:rPr>
              <a:t>[</a:t>
            </a:r>
            <a:r>
              <a:rPr lang="en-US" sz="1200" kern="1200" dirty="0">
                <a:solidFill>
                  <a:schemeClr val="tx1"/>
                </a:solidFill>
                <a:effectLst/>
                <a:latin typeface="+mn-lt"/>
                <a:ea typeface="+mn-ea"/>
                <a:cs typeface="+mn-cs"/>
              </a:rPr>
              <a:t>AP Photo/Andrew </a:t>
            </a:r>
            <a:r>
              <a:rPr lang="en-US" sz="1200" kern="1200" dirty="0" err="1">
                <a:solidFill>
                  <a:schemeClr val="tx1"/>
                </a:solidFill>
                <a:effectLst/>
                <a:latin typeface="+mn-lt"/>
                <a:ea typeface="+mn-ea"/>
                <a:cs typeface="+mn-cs"/>
              </a:rPr>
              <a:t>Harnik</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A38E9ED-2B7C-CC4B-A646-4FA12A903199}" type="slidenum">
              <a:rPr lang="en-US" altLang="en-US" smtClean="0"/>
              <a:pPr/>
              <a:t>2</a:t>
            </a:fld>
            <a:endParaRPr lang="en-US" altLang="en-US" dirty="0"/>
          </a:p>
        </p:txBody>
      </p:sp>
    </p:spTree>
    <p:extLst>
      <p:ext uri="{BB962C8B-B14F-4D97-AF65-F5344CB8AC3E}">
        <p14:creationId xmlns:p14="http://schemas.microsoft.com/office/powerpoint/2010/main" val="40713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buFontTx/>
              <a:buAutoNum type="arabicPeriod"/>
            </a:pPr>
            <a:r>
              <a:rPr lang="en-US" altLang="en-US" dirty="0">
                <a:ea typeface="ＭＳ Ｐゴシック" charset="-128"/>
              </a:rPr>
              <a:t>The matters and parties involved determine jurisdiction.</a:t>
            </a:r>
          </a:p>
          <a:p>
            <a:pPr marL="228600" indent="-228600">
              <a:buFontTx/>
              <a:buAutoNum type="arabicPeriod"/>
            </a:pPr>
            <a:r>
              <a:rPr lang="en-US" altLang="en-US" dirty="0">
                <a:ea typeface="ＭＳ Ｐゴシック" charset="-128"/>
              </a:rPr>
              <a:t>Federal courts engage, hear, and preside over only a limited subset of cases.</a:t>
            </a:r>
          </a:p>
          <a:p>
            <a:pPr marL="228600" indent="-228600">
              <a:buFontTx/>
              <a:buAutoNum type="arabicPeriod"/>
            </a:pPr>
            <a:r>
              <a:rPr lang="en-US" altLang="en-US" dirty="0">
                <a:ea typeface="ＭＳ Ｐゴシック" charset="-128"/>
              </a:rPr>
              <a:t>Appeals to federal courts arising from state cases involve arguments that a state is not applying its laws in conformity with the U.S. Constitution. This might involve requesting a writ of habeas corpus.</a:t>
            </a:r>
          </a:p>
          <a:p>
            <a:pPr marL="228600" indent="-228600"/>
            <a:endParaRPr lang="en-US" altLang="en-US" dirty="0">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C80DCAF-10A5-0641-8798-C3904446FB32}" type="slidenum">
              <a:rPr lang="en-US" altLang="en-US" sz="1200"/>
              <a:pPr/>
              <a:t>11</a:t>
            </a:fld>
            <a:endParaRPr lang="en-US" altLang="en-US" sz="1200" dirty="0"/>
          </a:p>
        </p:txBody>
      </p:sp>
    </p:spTree>
    <p:extLst>
      <p:ext uri="{BB962C8B-B14F-4D97-AF65-F5344CB8AC3E}">
        <p14:creationId xmlns:p14="http://schemas.microsoft.com/office/powerpoint/2010/main" val="189535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endParaRPr lang="en-US" altLang="en-US" dirty="0">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2CB9126-5887-F84F-BC61-61008D0E6FA9}" type="slidenum">
              <a:rPr lang="en-US" altLang="en-US" sz="1200"/>
              <a:pPr/>
              <a:t>12</a:t>
            </a:fld>
            <a:endParaRPr lang="en-US" altLang="en-US" sz="1200" dirty="0"/>
          </a:p>
        </p:txBody>
      </p:sp>
    </p:spTree>
    <p:extLst>
      <p:ext uri="{BB962C8B-B14F-4D97-AF65-F5344CB8AC3E}">
        <p14:creationId xmlns:p14="http://schemas.microsoft.com/office/powerpoint/2010/main" val="1909502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endParaRPr lang="en-US" altLang="en-US" dirty="0">
              <a:ea typeface="ＭＳ Ｐゴシック" charset="-128"/>
            </a:endParaRP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5EBD2C0-FB6D-2449-8659-5D1FF221C054}" type="slidenum">
              <a:rPr lang="en-US" altLang="en-US" sz="1200"/>
              <a:pPr/>
              <a:t>13</a:t>
            </a:fld>
            <a:endParaRPr lang="en-US" altLang="en-US" sz="1200" dirty="0"/>
          </a:p>
        </p:txBody>
      </p:sp>
    </p:spTree>
    <p:extLst>
      <p:ext uri="{BB962C8B-B14F-4D97-AF65-F5344CB8AC3E}">
        <p14:creationId xmlns:p14="http://schemas.microsoft.com/office/powerpoint/2010/main" val="212958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b="1" dirty="0">
                <a:ea typeface="ＭＳ Ｐゴシック" charset="-128"/>
              </a:rPr>
              <a:t>FIGURE 13.2 Federal Appellate Court Circuits</a:t>
            </a:r>
          </a:p>
          <a:p>
            <a:pPr eaLnBrk="1" hangingPunct="1"/>
            <a:r>
              <a:rPr lang="en-US" altLang="en-US" dirty="0">
                <a:ea typeface="ＭＳ Ｐゴシック" charset="-128"/>
              </a:rPr>
              <a:t>Federal district courts are organized into 12 regional circuits—the 11 shown here, plus the District of Columbia, which has its own circuit. Each circuit court hears appeals from lower federal courts within the circuit. A 13th federal circuit court, the U.S. Court of Appeals for the Federal Circuit, hears appeals from a number of specialized courts, such as the U.S. Court of Federal Claims. </a:t>
            </a:r>
          </a:p>
          <a:p>
            <a:pPr eaLnBrk="1" hangingPunct="1"/>
            <a:endParaRPr lang="en-US" altLang="en-US" dirty="0">
              <a:ea typeface="ＭＳ Ｐゴシック" charset="-128"/>
            </a:endParaRPr>
          </a:p>
          <a:p>
            <a:r>
              <a:rPr lang="en-US" altLang="en-US" b="1" dirty="0">
                <a:ea typeface="ＭＳ Ｐゴシック" charset="-128"/>
              </a:rPr>
              <a:t>SOURCE</a:t>
            </a:r>
            <a:r>
              <a:rPr lang="en-US" altLang="en-US" dirty="0">
                <a:ea typeface="ＭＳ Ｐゴシック" charset="-128"/>
              </a:rPr>
              <a:t>: </a:t>
            </a:r>
            <a:r>
              <a:rPr lang="en-US" sz="1800" b="0" i="0" u="none" strike="noStrike" baseline="0" dirty="0">
                <a:latin typeface="ITCFranklinGothicStd-Med"/>
              </a:rPr>
              <a:t>“Federal Court Finder,” </a:t>
            </a:r>
            <a:r>
              <a:rPr lang="en-US" sz="1800" b="0" i="0" u="none" strike="noStrike" baseline="0" dirty="0" err="1">
                <a:latin typeface="ITCFranklinGothicStd-Med"/>
              </a:rPr>
              <a:t>www.uscourts.gov</a:t>
            </a:r>
            <a:r>
              <a:rPr lang="en-US" sz="1800" b="0" i="0" u="none" strike="noStrike" baseline="0" dirty="0">
                <a:latin typeface="ITCFranklinGothicStd-Med"/>
              </a:rPr>
              <a:t>/</a:t>
            </a:r>
            <a:r>
              <a:rPr lang="en-US" sz="1800" b="0" i="0" u="none" strike="noStrike" baseline="0" dirty="0" err="1">
                <a:latin typeface="ITCFranklinGothicStd-Med"/>
              </a:rPr>
              <a:t>court_locator.aspx</a:t>
            </a:r>
            <a:r>
              <a:rPr lang="en-US" sz="1800" b="0" i="0" u="none" strike="noStrike" baseline="0" dirty="0">
                <a:latin typeface="ITCFranklinGothicStd-Med"/>
              </a:rPr>
              <a:t> (accessed 7/27/10).</a:t>
            </a:r>
            <a:endParaRPr lang="en-US" altLang="en-US" dirty="0">
              <a:ea typeface="ＭＳ Ｐゴシック" charset="-128"/>
            </a:endParaRP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53DA270-7856-5B4B-BCEF-86447B461C7D}" type="slidenum">
              <a:rPr lang="en-US" altLang="en-US" sz="1200"/>
              <a:pPr/>
              <a:t>14</a:t>
            </a:fld>
            <a:endParaRPr lang="en-US" altLang="en-US" sz="1200" dirty="0"/>
          </a:p>
        </p:txBody>
      </p:sp>
    </p:spTree>
    <p:extLst>
      <p:ext uri="{BB962C8B-B14F-4D97-AF65-F5344CB8AC3E}">
        <p14:creationId xmlns:p14="http://schemas.microsoft.com/office/powerpoint/2010/main" val="1875127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endParaRPr lang="en-US" altLang="en-US" dirty="0">
              <a:ea typeface="ＭＳ Ｐゴシック" charset="-128"/>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25D32AD-1A78-6D42-928D-6723D8A9E5DE}" type="slidenum">
              <a:rPr lang="en-US" altLang="en-US" sz="1200"/>
              <a:pPr/>
              <a:t>15</a:t>
            </a:fld>
            <a:endParaRPr lang="en-US" altLang="en-US" sz="1200" dirty="0"/>
          </a:p>
        </p:txBody>
      </p:sp>
    </p:spTree>
    <p:extLst>
      <p:ext uri="{BB962C8B-B14F-4D97-AF65-F5344CB8AC3E}">
        <p14:creationId xmlns:p14="http://schemas.microsoft.com/office/powerpoint/2010/main" val="3958486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endParaRPr lang="en-US" altLang="en-US" dirty="0">
              <a:ea typeface="ＭＳ Ｐゴシック" charset="-128"/>
            </a:endParaRP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D02540C-0AA4-2240-911D-5AB59D7BFC95}" type="slidenum">
              <a:rPr lang="en-US" altLang="en-US" sz="1200"/>
              <a:pPr/>
              <a:t>16</a:t>
            </a:fld>
            <a:endParaRPr lang="en-US" altLang="en-US" sz="1200" dirty="0"/>
          </a:p>
        </p:txBody>
      </p:sp>
    </p:spTree>
    <p:extLst>
      <p:ext uri="{BB962C8B-B14F-4D97-AF65-F5344CB8AC3E}">
        <p14:creationId xmlns:p14="http://schemas.microsoft.com/office/powerpoint/2010/main" val="314588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FontTx/>
              <a:buAutoNum type="arabicPeriod"/>
            </a:pPr>
            <a:r>
              <a:rPr lang="en-US" altLang="en-US" dirty="0">
                <a:ea typeface="ＭＳ Ｐゴシック" charset="-128"/>
              </a:rPr>
              <a:t>The system is steeped in seniority.</a:t>
            </a:r>
          </a:p>
          <a:p>
            <a:pPr marL="228600" indent="-228600" eaLnBrk="1" hangingPunct="1">
              <a:spcBef>
                <a:spcPct val="0"/>
              </a:spcBef>
              <a:buFontTx/>
              <a:buAutoNum type="arabicPeriod"/>
            </a:pPr>
            <a:r>
              <a:rPr lang="en-US" altLang="en-US" dirty="0">
                <a:ea typeface="ＭＳ Ｐゴシック" charset="-128"/>
              </a:rPr>
              <a:t>When the nine justices meet in conference, the most junior justice must answer the door when papers or food are delivered. As you might imagine, Justice Breyer drew the short end of the stick on this one, having served as “</a:t>
            </a:r>
            <a:r>
              <a:rPr lang="en-US" altLang="ja-JP" dirty="0">
                <a:ea typeface="ＭＳ Ｐゴシック" charset="-128"/>
              </a:rPr>
              <a:t>junior justice” from 1994 until 2006!</a:t>
            </a:r>
            <a:endParaRPr lang="en-US" altLang="en-US" dirty="0">
              <a:ea typeface="ＭＳ Ｐゴシック" charset="-128"/>
            </a:endParaRP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DA79262-0F11-C14E-BDBC-D4628B54DD43}" type="slidenum">
              <a:rPr lang="en-US" altLang="en-US" sz="1200"/>
              <a:pPr/>
              <a:t>17</a:t>
            </a:fld>
            <a:endParaRPr lang="en-US" altLang="en-US" sz="1200" dirty="0"/>
          </a:p>
        </p:txBody>
      </p:sp>
    </p:spTree>
    <p:extLst>
      <p:ext uri="{BB962C8B-B14F-4D97-AF65-F5344CB8AC3E}">
        <p14:creationId xmlns:p14="http://schemas.microsoft.com/office/powerpoint/2010/main" val="1962063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333326"/>
                </a:solidFill>
                <a:latin typeface="ITCFranklinGothicStd-Med"/>
              </a:rPr>
              <a:t>Senate Republicans’ strategy to not take up Obama’s nomination of Merrick Garland, and to eliminate filibusters on Supreme Court nominations, paid off when President Trump nominated Neil Gorsuch in 2017 and Brett M. Kavanaugh in 2018. When Justice Ruth Bader Ginsburg passed away in 2020, the Trump administration nominated another justice to the bench, Judge Amy Coney Barrett, pictured here.</a:t>
            </a:r>
          </a:p>
          <a:p>
            <a:pPr algn="l"/>
            <a:endParaRPr lang="en-US" sz="1800" b="0" i="0" u="none" strike="noStrike" baseline="0" dirty="0">
              <a:solidFill>
                <a:srgbClr val="333326"/>
              </a:solidFill>
              <a:latin typeface="ITCFranklinGothicStd-Med"/>
            </a:endParaRPr>
          </a:p>
          <a:p>
            <a:pPr algn="l"/>
            <a:r>
              <a:rPr lang="en-US" sz="1800" b="0" i="0" u="none" strike="noStrike" baseline="0" dirty="0">
                <a:solidFill>
                  <a:srgbClr val="333326"/>
                </a:solidFill>
                <a:latin typeface="ITCFranklinGothicStd-Med"/>
              </a:rPr>
              <a:t>[</a:t>
            </a:r>
            <a:r>
              <a:rPr lang="en-US" sz="1200" kern="1200" dirty="0">
                <a:solidFill>
                  <a:schemeClr val="tx1"/>
                </a:solidFill>
                <a:effectLst/>
                <a:latin typeface="+mn-lt"/>
                <a:ea typeface="+mn-ea"/>
                <a:cs typeface="+mn-cs"/>
              </a:rPr>
              <a:t>Drew </a:t>
            </a:r>
            <a:r>
              <a:rPr lang="en-US" sz="1200" kern="1200" dirty="0" err="1">
                <a:solidFill>
                  <a:schemeClr val="tx1"/>
                </a:solidFill>
                <a:effectLst/>
                <a:latin typeface="+mn-lt"/>
                <a:ea typeface="+mn-ea"/>
                <a:cs typeface="+mn-cs"/>
              </a:rPr>
              <a:t>Angerer</a:t>
            </a:r>
            <a:r>
              <a:rPr lang="en-US" sz="1200" kern="1200" dirty="0">
                <a:solidFill>
                  <a:schemeClr val="tx1"/>
                </a:solidFill>
                <a:effectLst/>
                <a:latin typeface="+mn-lt"/>
                <a:ea typeface="+mn-ea"/>
                <a:cs typeface="+mn-cs"/>
              </a:rPr>
              <a:t>/Pool via Xinhua/Alamy Stock Photo]</a:t>
            </a:r>
            <a:endParaRPr lang="en-US" dirty="0"/>
          </a:p>
        </p:txBody>
      </p:sp>
      <p:sp>
        <p:nvSpPr>
          <p:cNvPr id="4" name="Slide Number Placeholder 3"/>
          <p:cNvSpPr>
            <a:spLocks noGrp="1"/>
          </p:cNvSpPr>
          <p:nvPr>
            <p:ph type="sldNum" sz="quarter" idx="10"/>
          </p:nvPr>
        </p:nvSpPr>
        <p:spPr/>
        <p:txBody>
          <a:bodyPr/>
          <a:lstStyle/>
          <a:p>
            <a:fld id="{BA38E9ED-2B7C-CC4B-A646-4FA12A903199}" type="slidenum">
              <a:rPr lang="en-US" altLang="en-US" smtClean="0"/>
              <a:pPr/>
              <a:t>18</a:t>
            </a:fld>
            <a:endParaRPr lang="en-US" altLang="en-US" dirty="0"/>
          </a:p>
        </p:txBody>
      </p:sp>
    </p:spTree>
    <p:extLst>
      <p:ext uri="{BB962C8B-B14F-4D97-AF65-F5344CB8AC3E}">
        <p14:creationId xmlns:p14="http://schemas.microsoft.com/office/powerpoint/2010/main" val="714501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altLang="en-US" dirty="0">
                <a:ea typeface="ＭＳ Ｐゴシック" charset="-128"/>
              </a:rPr>
              <a:t> </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5E65631-277F-4843-8287-9CFA14224EBA}" type="slidenum">
              <a:rPr lang="en-US" altLang="en-US" sz="1200"/>
              <a:pPr/>
              <a:t>19</a:t>
            </a:fld>
            <a:endParaRPr lang="en-US" altLang="en-US" sz="1200" dirty="0"/>
          </a:p>
        </p:txBody>
      </p:sp>
    </p:spTree>
    <p:extLst>
      <p:ext uri="{BB962C8B-B14F-4D97-AF65-F5344CB8AC3E}">
        <p14:creationId xmlns:p14="http://schemas.microsoft.com/office/powerpoint/2010/main" val="3325583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b="1" dirty="0">
                <a:ea typeface="ＭＳ Ｐゴシック" charset="-128"/>
              </a:rPr>
              <a:t>TABLE 13.1 Supreme Court Justices, 2020* (in Order of Seniority)</a:t>
            </a:r>
          </a:p>
          <a:p>
            <a:pPr eaLnBrk="1" hangingPunct="1"/>
            <a:r>
              <a:rPr lang="en-US" altLang="en-US" b="1" dirty="0">
                <a:ea typeface="ＭＳ Ｐゴシック" charset="-128"/>
              </a:rPr>
              <a:t>*As of October 2020</a:t>
            </a:r>
          </a:p>
          <a:p>
            <a:pPr eaLnBrk="1" hangingPunct="1"/>
            <a:endParaRPr lang="en-US" altLang="en-US" dirty="0">
              <a:ea typeface="ＭＳ Ｐゴシック" charset="-128"/>
            </a:endParaRP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26A65D-8C91-5742-9004-84D1CEB59F10}" type="slidenum">
              <a:rPr lang="en-US" altLang="en-US" sz="1200"/>
              <a:pPr/>
              <a:t>20</a:t>
            </a:fld>
            <a:endParaRPr lang="en-US" altLang="en-US" sz="1200" dirty="0"/>
          </a:p>
        </p:txBody>
      </p:sp>
    </p:spTree>
    <p:extLst>
      <p:ext uri="{BB962C8B-B14F-4D97-AF65-F5344CB8AC3E}">
        <p14:creationId xmlns:p14="http://schemas.microsoft.com/office/powerpoint/2010/main" val="2897089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endParaRPr lang="en-US" altLang="en-US" dirty="0">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D3D7310-EBC6-D341-84AA-B6F495B93AAF}" type="slidenum">
              <a:rPr lang="en-US" altLang="en-US" sz="1200"/>
              <a:pPr/>
              <a:t>3</a:t>
            </a:fld>
            <a:endParaRPr lang="en-US" altLang="en-US" sz="1200" dirty="0"/>
          </a:p>
        </p:txBody>
      </p:sp>
    </p:spTree>
    <p:extLst>
      <p:ext uri="{BB962C8B-B14F-4D97-AF65-F5344CB8AC3E}">
        <p14:creationId xmlns:p14="http://schemas.microsoft.com/office/powerpoint/2010/main" val="3884590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endParaRPr lang="en-US" altLang="en-US" dirty="0">
              <a:ea typeface="ＭＳ Ｐゴシック" charset="-128"/>
            </a:endParaRP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122A1D7-FE48-684F-88E7-3BD9347FD10B}" type="slidenum">
              <a:rPr lang="en-US" altLang="en-US" sz="1200"/>
              <a:pPr/>
              <a:t>21</a:t>
            </a:fld>
            <a:endParaRPr lang="en-US" altLang="en-US" sz="1200" dirty="0"/>
          </a:p>
        </p:txBody>
      </p:sp>
    </p:spTree>
    <p:extLst>
      <p:ext uri="{BB962C8B-B14F-4D97-AF65-F5344CB8AC3E}">
        <p14:creationId xmlns:p14="http://schemas.microsoft.com/office/powerpoint/2010/main" val="1568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en-US" dirty="0">
                <a:ea typeface="ＭＳ Ｐゴシック" charset="-128"/>
              </a:rPr>
              <a:t>The details of </a:t>
            </a:r>
            <a:r>
              <a:rPr lang="en-US" altLang="en-US" i="1" dirty="0">
                <a:ea typeface="ＭＳ Ｐゴシック" charset="-128"/>
              </a:rPr>
              <a:t>Marbury v. Madison</a:t>
            </a:r>
            <a:r>
              <a:rPr lang="en-US" altLang="en-US" dirty="0">
                <a:ea typeface="ＭＳ Ｐゴシック" charset="-128"/>
              </a:rPr>
              <a:t> are rather complicated; the bottom line is that the Supreme Court declared its right to judicial review.</a:t>
            </a:r>
          </a:p>
          <a:p>
            <a:pPr marL="228600" indent="-228600">
              <a:buFontTx/>
              <a:buAutoNum type="arabicPeriod"/>
            </a:pPr>
            <a:r>
              <a:rPr lang="en-US" altLang="en-US" dirty="0">
                <a:ea typeface="ＭＳ Ｐゴシック" charset="-128"/>
              </a:rPr>
              <a:t>Yet because the case demanded no actions, no other branch had any opportunity to contest it.</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8FFDC44-4670-7243-97A5-B0465F187AC1}" type="slidenum">
              <a:rPr lang="en-US" altLang="en-US" sz="1200"/>
              <a:pPr/>
              <a:t>22</a:t>
            </a:fld>
            <a:endParaRPr lang="en-US" altLang="en-US" sz="1200" dirty="0"/>
          </a:p>
        </p:txBody>
      </p:sp>
    </p:spTree>
    <p:extLst>
      <p:ext uri="{BB962C8B-B14F-4D97-AF65-F5344CB8AC3E}">
        <p14:creationId xmlns:p14="http://schemas.microsoft.com/office/powerpoint/2010/main" val="3768053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endParaRPr lang="en-US" altLang="en-US" dirty="0">
              <a:ea typeface="ＭＳ Ｐゴシック" charset="-128"/>
            </a:endParaRP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DE8942E-51FE-B842-8867-3E1E7057E5E3}" type="slidenum">
              <a:rPr lang="en-US" altLang="en-US" sz="1200"/>
              <a:pPr/>
              <a:t>23</a:t>
            </a:fld>
            <a:endParaRPr lang="en-US" altLang="en-US" sz="1200" dirty="0"/>
          </a:p>
        </p:txBody>
      </p:sp>
    </p:spTree>
    <p:extLst>
      <p:ext uri="{BB962C8B-B14F-4D97-AF65-F5344CB8AC3E}">
        <p14:creationId xmlns:p14="http://schemas.microsoft.com/office/powerpoint/2010/main" val="2266134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333326"/>
                </a:solidFill>
                <a:latin typeface="ITCFranklinGothicStd-Med"/>
              </a:rPr>
              <a:t>The courts may be called on to review the actions of the president. After President Trump’s “travel ban” was implemented in early 2017, many court cases challenged this policy, and eventually one case was tried before the Supreme Court. In a 5–4 decision, the Court upheld the travel ban, sparking outrage from Democratic lawmakers like Representative Joe Kennedy III (Mass.).</a:t>
            </a:r>
          </a:p>
          <a:p>
            <a:pPr algn="l"/>
            <a:endParaRPr lang="en-US" sz="1800" b="0" i="0" u="none" strike="noStrike" baseline="0" dirty="0">
              <a:solidFill>
                <a:srgbClr val="333326"/>
              </a:solidFill>
              <a:latin typeface="ITCFranklinGothicStd-Med"/>
            </a:endParaRPr>
          </a:p>
          <a:p>
            <a:pPr algn="l"/>
            <a:r>
              <a:rPr lang="en-US" sz="1800" b="0" i="0" u="none" strike="noStrike" baseline="0" dirty="0">
                <a:solidFill>
                  <a:srgbClr val="333326"/>
                </a:solidFill>
                <a:latin typeface="ITCFranklinGothicStd-Med"/>
              </a:rPr>
              <a:t>[</a:t>
            </a:r>
            <a:r>
              <a:rPr lang="en-US" sz="1200" kern="1200" dirty="0">
                <a:solidFill>
                  <a:schemeClr val="tx1"/>
                </a:solidFill>
                <a:effectLst/>
                <a:latin typeface="+mn-lt"/>
                <a:ea typeface="+mn-ea"/>
                <a:cs typeface="+mn-cs"/>
              </a:rPr>
              <a:t>Mark Wilson/Getty Images]</a:t>
            </a:r>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pPr/>
              <a:t>24</a:t>
            </a:fld>
            <a:endParaRPr lang="en-US"/>
          </a:p>
        </p:txBody>
      </p:sp>
    </p:spTree>
    <p:extLst>
      <p:ext uri="{BB962C8B-B14F-4D97-AF65-F5344CB8AC3E}">
        <p14:creationId xmlns:p14="http://schemas.microsoft.com/office/powerpoint/2010/main" val="640968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endParaRPr lang="en-US" altLang="en-US" dirty="0">
              <a:ea typeface="ＭＳ Ｐゴシック" charset="-128"/>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17E4732-C32C-F74D-A645-984C8210BED6}" type="slidenum">
              <a:rPr lang="en-US" altLang="en-US" sz="1200"/>
              <a:pPr/>
              <a:t>26</a:t>
            </a:fld>
            <a:endParaRPr lang="en-US" altLang="en-US" sz="1200" dirty="0"/>
          </a:p>
        </p:txBody>
      </p:sp>
    </p:spTree>
    <p:extLst>
      <p:ext uri="{BB962C8B-B14F-4D97-AF65-F5344CB8AC3E}">
        <p14:creationId xmlns:p14="http://schemas.microsoft.com/office/powerpoint/2010/main" val="3058065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endParaRPr lang="en-US" altLang="en-US" dirty="0">
              <a:ea typeface="ＭＳ Ｐゴシック" charset="-128"/>
            </a:endParaRP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A7308B-E48E-2D46-8741-154834E70375}" type="slidenum">
              <a:rPr lang="en-US" altLang="en-US" sz="1200"/>
              <a:pPr/>
              <a:t>27</a:t>
            </a:fld>
            <a:endParaRPr lang="en-US" altLang="en-US" sz="1200" dirty="0"/>
          </a:p>
        </p:txBody>
      </p:sp>
    </p:spTree>
    <p:extLst>
      <p:ext uri="{BB962C8B-B14F-4D97-AF65-F5344CB8AC3E}">
        <p14:creationId xmlns:p14="http://schemas.microsoft.com/office/powerpoint/2010/main" val="4183967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eaLnBrk="1" hangingPunct="1"/>
            <a:endParaRPr lang="en-US" altLang="en-US" dirty="0">
              <a:ea typeface="ＭＳ Ｐゴシック" charset="-128"/>
            </a:endParaRP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7661CDF-1F39-4449-B04A-CC0A7199225A}" type="slidenum">
              <a:rPr lang="en-US" altLang="en-US" sz="1200"/>
              <a:pPr/>
              <a:t>28</a:t>
            </a:fld>
            <a:endParaRPr lang="en-US" altLang="en-US" sz="1200" dirty="0"/>
          </a:p>
        </p:txBody>
      </p:sp>
    </p:spTree>
    <p:extLst>
      <p:ext uri="{BB962C8B-B14F-4D97-AF65-F5344CB8AC3E}">
        <p14:creationId xmlns:p14="http://schemas.microsoft.com/office/powerpoint/2010/main" val="586345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xfrm>
            <a:off x="561975" y="673100"/>
            <a:ext cx="5978525" cy="3363913"/>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b="1" dirty="0">
                <a:ea typeface="ＭＳ Ｐゴシック" charset="-128"/>
              </a:rPr>
              <a:t>FIGURE 13.3 Cases Filed in the U.S. Supreme Court, 1938–2017 Terms*</a:t>
            </a:r>
          </a:p>
          <a:p>
            <a:pPr eaLnBrk="1" hangingPunct="1"/>
            <a:endParaRPr lang="en-US" altLang="en-US" b="1" dirty="0">
              <a:ea typeface="ＭＳ Ｐゴシック" charset="-128"/>
            </a:endParaRPr>
          </a:p>
          <a:p>
            <a:pPr algn="l"/>
            <a:r>
              <a:rPr lang="en-US" sz="1800" b="0" i="0" u="none" strike="noStrike" baseline="0" dirty="0">
                <a:latin typeface="ITCFranklinGothicStd-Med"/>
              </a:rPr>
              <a:t>*Number of cases filed in term starting in year indicated.</a:t>
            </a:r>
          </a:p>
          <a:p>
            <a:pPr algn="l"/>
            <a:endParaRPr lang="en-US" sz="1800" b="0" i="0" u="none" strike="noStrike" baseline="0" dirty="0">
              <a:latin typeface="ITCFranklinGothicStd-Med"/>
            </a:endParaRPr>
          </a:p>
          <a:p>
            <a:pPr algn="l"/>
            <a:r>
              <a:rPr lang="en-US" sz="1800" b="1" i="0" u="none" strike="noStrike" baseline="0" dirty="0">
                <a:latin typeface="ITCFranklinGothicStd-Med"/>
              </a:rPr>
              <a:t>SOURCES</a:t>
            </a:r>
            <a:r>
              <a:rPr lang="en-US" sz="1800" b="0" i="0" u="none" strike="noStrike" baseline="0" dirty="0">
                <a:latin typeface="ITCFranklinGothicStd-Med"/>
              </a:rPr>
              <a:t>: Years 1938–69, 1970–83, 1984–99: reprinted with permission from The United States Law Week (Washington, DC: Bureau of National Affairs) (copyright © Bureau of National Affairs Inc.); 2000–05: U.S. Bureau of the Census, </a:t>
            </a:r>
            <a:r>
              <a:rPr lang="en-US" sz="1800" b="0" i="1" u="none" strike="noStrike" baseline="0" dirty="0">
                <a:latin typeface="ITCFranklinGothicStd-Med"/>
              </a:rPr>
              <a:t>Statistical Abstract of the United States</a:t>
            </a:r>
            <a:r>
              <a:rPr lang="en-US" sz="1800" b="0" i="0" u="none" strike="noStrike" baseline="0" dirty="0">
                <a:latin typeface="ITCFranklinGothicStd-Med"/>
              </a:rPr>
              <a:t>; 2006–07: Office of the Clerk, Supreme Court of the United States; and Supreme Court of the United States, Cases on Docket, </a:t>
            </a:r>
            <a:r>
              <a:rPr lang="en-US" sz="1800" b="0" i="0" u="none" strike="noStrike" baseline="0" dirty="0" err="1">
                <a:latin typeface="ITCFranklinGothicStd-Med"/>
              </a:rPr>
              <a:t>www.uscourts.gov</a:t>
            </a:r>
            <a:r>
              <a:rPr lang="en-US" sz="1800" b="0" i="0" u="none" strike="noStrike" baseline="0" dirty="0">
                <a:latin typeface="ITCFranklinGothicStd-Med"/>
              </a:rPr>
              <a:t>; Supreme Court, 2018 Year-End Report on the Federal Judiciary, </a:t>
            </a:r>
            <a:r>
              <a:rPr lang="en-US" sz="1800" b="0" i="0" u="none" strike="noStrike" baseline="0" dirty="0" err="1">
                <a:latin typeface="ITCFranklinGothicStd-Med"/>
              </a:rPr>
              <a:t>www.supremecourt.govcou</a:t>
            </a:r>
            <a:r>
              <a:rPr lang="en-US" sz="1800" b="0" i="0" u="none" strike="noStrike" baseline="0" dirty="0">
                <a:latin typeface="ITCFranklinGothicStd-Med"/>
              </a:rPr>
              <a:t> (accessed 10/7/20).</a:t>
            </a:r>
            <a:endParaRPr lang="en-US" altLang="en-US" dirty="0">
              <a:ea typeface="ＭＳ Ｐゴシック" charset="-128"/>
            </a:endParaRP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863DE59-0FAC-634B-A1DA-761E1CFC7A3E}" type="slidenum">
              <a:rPr lang="en-US" altLang="en-US" sz="1200"/>
              <a:pPr/>
              <a:t>29</a:t>
            </a:fld>
            <a:endParaRPr lang="en-US" altLang="en-US" sz="1200" dirty="0"/>
          </a:p>
        </p:txBody>
      </p:sp>
    </p:spTree>
    <p:extLst>
      <p:ext uri="{BB962C8B-B14F-4D97-AF65-F5344CB8AC3E}">
        <p14:creationId xmlns:p14="http://schemas.microsoft.com/office/powerpoint/2010/main" val="1823238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eaLnBrk="1" hangingPunct="1"/>
            <a:endParaRPr lang="en-US" altLang="en-US" dirty="0">
              <a:ea typeface="ＭＳ Ｐゴシック" charset="-128"/>
            </a:endParaRP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A2478F-FC3D-D246-A125-DDA69DEAB043}" type="slidenum">
              <a:rPr lang="en-US" altLang="en-US" sz="1200"/>
              <a:pPr/>
              <a:t>30</a:t>
            </a:fld>
            <a:endParaRPr lang="en-US" altLang="en-US" sz="1200" dirty="0"/>
          </a:p>
        </p:txBody>
      </p:sp>
    </p:spTree>
    <p:extLst>
      <p:ext uri="{BB962C8B-B14F-4D97-AF65-F5344CB8AC3E}">
        <p14:creationId xmlns:p14="http://schemas.microsoft.com/office/powerpoint/2010/main" val="2523362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b="1" dirty="0">
                <a:ea typeface="ＭＳ Ｐゴシック" charset="-128"/>
              </a:rPr>
              <a:t>WHO PARTICIPATES? Comparing How States Select Judges</a:t>
            </a:r>
          </a:p>
          <a:p>
            <a:endParaRPr lang="en-US" altLang="en-US" dirty="0">
              <a:ea typeface="ＭＳ Ｐゴシック" charset="-128"/>
            </a:endParaRPr>
          </a:p>
          <a:p>
            <a:r>
              <a:rPr lang="en-US" altLang="en-US" b="1" dirty="0">
                <a:ea typeface="ＭＳ Ｐゴシック" charset="-128"/>
              </a:rPr>
              <a:t>SOURCES</a:t>
            </a:r>
            <a:r>
              <a:rPr lang="en-US" altLang="en-US" dirty="0">
                <a:ea typeface="ＭＳ Ｐゴシック" charset="-128"/>
              </a:rPr>
              <a:t>: American Judicature Society, Judicial Selection in the States, </a:t>
            </a:r>
            <a:r>
              <a:rPr lang="en-US" altLang="en-US" dirty="0" err="1">
                <a:ea typeface="ＭＳ Ｐゴシック" charset="-128"/>
              </a:rPr>
              <a:t>www.judicialselection.us</a:t>
            </a:r>
            <a:r>
              <a:rPr lang="en-US" altLang="en-US" dirty="0">
                <a:ea typeface="ＭＳ Ｐゴシック" charset="-128"/>
              </a:rPr>
              <a:t>/; and IAALS, the Institute for the Advancement of the American Legal System at the University of Denver, “Selection and Retention of State Judges,” Texas Bar Journal (February 2016): 92–97.</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61A2E5-5C6A-9D45-A1A4-A240D80EE133}" type="slidenum">
              <a:rPr lang="en-US" altLang="en-US" sz="1200"/>
              <a:pPr/>
              <a:t>31</a:t>
            </a:fld>
            <a:endParaRPr lang="en-US" altLang="en-US" sz="1200" dirty="0"/>
          </a:p>
        </p:txBody>
      </p:sp>
    </p:spTree>
    <p:extLst>
      <p:ext uri="{BB962C8B-B14F-4D97-AF65-F5344CB8AC3E}">
        <p14:creationId xmlns:p14="http://schemas.microsoft.com/office/powerpoint/2010/main" val="259686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charset="-128"/>
              </a:rPr>
              <a:t>In criminal cases, the government charges an individual with violating a statute protecting health, safety, morals, or welfare. Most such cases arise in state and municipal courts. Here, an Illinois county court hears testimony in a murder case.</a:t>
            </a:r>
          </a:p>
          <a:p>
            <a:endParaRPr lang="en-US" dirty="0"/>
          </a:p>
          <a:p>
            <a:r>
              <a:rPr lang="en-US" dirty="0"/>
              <a:t>[</a:t>
            </a:r>
            <a:r>
              <a:rPr lang="en-US" sz="1200" kern="1200" dirty="0">
                <a:solidFill>
                  <a:schemeClr val="tx1"/>
                </a:solidFill>
                <a:effectLst/>
                <a:latin typeface="+mn-lt"/>
                <a:ea typeface="+mn-ea"/>
                <a:cs typeface="+mn-cs"/>
              </a:rPr>
              <a:t>AP Photo/Michael </a:t>
            </a:r>
            <a:r>
              <a:rPr lang="en-US" sz="1200" kern="1200" dirty="0" err="1">
                <a:solidFill>
                  <a:schemeClr val="tx1"/>
                </a:solidFill>
                <a:effectLst/>
                <a:latin typeface="+mn-lt"/>
                <a:ea typeface="+mn-ea"/>
                <a:cs typeface="+mn-cs"/>
              </a:rPr>
              <a:t>Tarm</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EC09B7F-E93B-5E41-8803-6FBF9202B12C}" type="slidenum">
              <a:rPr lang="en-US" smtClean="0"/>
              <a:pPr/>
              <a:t>4</a:t>
            </a:fld>
            <a:endParaRPr lang="en-US"/>
          </a:p>
        </p:txBody>
      </p:sp>
    </p:spTree>
    <p:extLst>
      <p:ext uri="{BB962C8B-B14F-4D97-AF65-F5344CB8AC3E}">
        <p14:creationId xmlns:p14="http://schemas.microsoft.com/office/powerpoint/2010/main" val="983132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b="1" dirty="0">
                <a:ea typeface="ＭＳ Ｐゴシック" charset="-128"/>
              </a:rPr>
              <a:t>WHO PARTICIPATES? Comparing How States Select Judges</a:t>
            </a:r>
          </a:p>
          <a:p>
            <a:endParaRPr lang="en-US" altLang="en-US" dirty="0">
              <a:ea typeface="ＭＳ Ｐゴシック" charset="-128"/>
            </a:endParaRPr>
          </a:p>
          <a:p>
            <a:r>
              <a:rPr lang="en-US" altLang="en-US" b="1" dirty="0">
                <a:ea typeface="ＭＳ Ｐゴシック" charset="-128"/>
              </a:rPr>
              <a:t>SOURCES</a:t>
            </a:r>
            <a:r>
              <a:rPr lang="en-US" altLang="en-US" dirty="0">
                <a:ea typeface="ＭＳ Ｐゴシック" charset="-128"/>
              </a:rPr>
              <a:t>: American Judicature Society, Judicial Selection in the States, </a:t>
            </a:r>
            <a:r>
              <a:rPr lang="en-US" altLang="en-US" dirty="0" err="1">
                <a:ea typeface="ＭＳ Ｐゴシック" charset="-128"/>
              </a:rPr>
              <a:t>www.judicialselection.us</a:t>
            </a:r>
            <a:r>
              <a:rPr lang="en-US" altLang="en-US" dirty="0">
                <a:ea typeface="ＭＳ Ｐゴシック" charset="-128"/>
              </a:rPr>
              <a:t>/; and IAALS, the Institute for the Advancement of the American Legal System at the University of Denver, “Selection and Retention of State Judges,” Texas Bar Journal (February 2016): 92–97.</a:t>
            </a:r>
          </a:p>
          <a:p>
            <a:endParaRPr lang="en-US" altLang="en-US" dirty="0">
              <a:ea typeface="ＭＳ Ｐゴシック" charset="-128"/>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61A2E5-5C6A-9D45-A1A4-A240D80EE133}" type="slidenum">
              <a:rPr lang="en-US" altLang="en-US" sz="1200"/>
              <a:pPr/>
              <a:t>32</a:t>
            </a:fld>
            <a:endParaRPr lang="en-US" altLang="en-US" sz="1200" dirty="0"/>
          </a:p>
        </p:txBody>
      </p:sp>
    </p:spTree>
    <p:extLst>
      <p:ext uri="{BB962C8B-B14F-4D97-AF65-F5344CB8AC3E}">
        <p14:creationId xmlns:p14="http://schemas.microsoft.com/office/powerpoint/2010/main" val="2596869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b="1" dirty="0">
                <a:ea typeface="ＭＳ Ｐゴシック" charset="-128"/>
              </a:rPr>
              <a:t>WHO PARTICIPATES? Comparing How States Select Judges</a:t>
            </a:r>
          </a:p>
          <a:p>
            <a:endParaRPr lang="en-US" altLang="en-US" dirty="0">
              <a:ea typeface="ＭＳ Ｐゴシック" charset="-128"/>
            </a:endParaRPr>
          </a:p>
          <a:p>
            <a:r>
              <a:rPr lang="en-US" altLang="en-US" b="1" dirty="0">
                <a:ea typeface="ＭＳ Ｐゴシック" charset="-128"/>
              </a:rPr>
              <a:t>SOURCES</a:t>
            </a:r>
            <a:r>
              <a:rPr lang="en-US" altLang="en-US" dirty="0">
                <a:ea typeface="ＭＳ Ｐゴシック" charset="-128"/>
              </a:rPr>
              <a:t>: American Judicature Society, Judicial Selection in the States, </a:t>
            </a:r>
            <a:r>
              <a:rPr lang="en-US" altLang="en-US" dirty="0" err="1">
                <a:ea typeface="ＭＳ Ｐゴシック" charset="-128"/>
              </a:rPr>
              <a:t>www.judicialselection.us</a:t>
            </a:r>
            <a:r>
              <a:rPr lang="en-US" altLang="en-US" dirty="0">
                <a:ea typeface="ＭＳ Ｐゴシック" charset="-128"/>
              </a:rPr>
              <a:t>/; and IAALS, the Institute for the Advancement of the American Legal System at the University of Denver, “Selection and Retention of State Judges,” Texas Bar Journal (February 2016): 92–97.</a:t>
            </a:r>
          </a:p>
          <a:p>
            <a:endParaRPr lang="en-US" altLang="en-US" dirty="0">
              <a:ea typeface="ＭＳ Ｐゴシック" charset="-128"/>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61A2E5-5C6A-9D45-A1A4-A240D80EE133}" type="slidenum">
              <a:rPr lang="en-US" altLang="en-US" sz="1200"/>
              <a:pPr/>
              <a:t>33</a:t>
            </a:fld>
            <a:endParaRPr lang="en-US" altLang="en-US" sz="1200" dirty="0"/>
          </a:p>
        </p:txBody>
      </p:sp>
    </p:spTree>
    <p:extLst>
      <p:ext uri="{BB962C8B-B14F-4D97-AF65-F5344CB8AC3E}">
        <p14:creationId xmlns:p14="http://schemas.microsoft.com/office/powerpoint/2010/main" val="2596869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eaLnBrk="1" hangingPunct="1"/>
            <a:endParaRPr lang="en-US" altLang="en-US" dirty="0">
              <a:ea typeface="ＭＳ Ｐゴシック" charset="-128"/>
            </a:endParaRP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28676FE-8B3E-354D-ADCB-D6F278C1913B}" type="slidenum">
              <a:rPr lang="en-US" altLang="en-US" sz="1200"/>
              <a:pPr/>
              <a:t>34</a:t>
            </a:fld>
            <a:endParaRPr lang="en-US" altLang="en-US" sz="1200" dirty="0"/>
          </a:p>
        </p:txBody>
      </p:sp>
    </p:spTree>
    <p:extLst>
      <p:ext uri="{BB962C8B-B14F-4D97-AF65-F5344CB8AC3E}">
        <p14:creationId xmlns:p14="http://schemas.microsoft.com/office/powerpoint/2010/main" val="740868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dirty="0">
              <a:ea typeface="ＭＳ Ｐゴシック" charset="-128"/>
            </a:endParaRP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F1BC78-5FCC-C840-A884-6E527B2FE0D5}" type="slidenum">
              <a:rPr lang="en-US" altLang="en-US" sz="1200"/>
              <a:pPr/>
              <a:t>35</a:t>
            </a:fld>
            <a:endParaRPr lang="en-US" altLang="en-US" sz="1200" dirty="0"/>
          </a:p>
        </p:txBody>
      </p:sp>
    </p:spTree>
    <p:extLst>
      <p:ext uri="{BB962C8B-B14F-4D97-AF65-F5344CB8AC3E}">
        <p14:creationId xmlns:p14="http://schemas.microsoft.com/office/powerpoint/2010/main" val="1903646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ea typeface="ＭＳ Ｐゴシック" charset="-128"/>
              </a:rPr>
              <a:t>FIGURE 13.4 Time Line of a Supreme Court Case</a:t>
            </a:r>
          </a:p>
          <a:p>
            <a:endParaRPr lang="en-US" altLang="en-US" b="1" dirty="0">
              <a:ea typeface="ＭＳ Ｐゴシック" charset="-128"/>
            </a:endParaRPr>
          </a:p>
          <a:p>
            <a:pPr algn="l"/>
            <a:r>
              <a:rPr lang="en-US" sz="1800" b="0" i="0" u="none" strike="noStrike" baseline="0" dirty="0">
                <a:latin typeface="ITCFranklinGothicStd-Med"/>
              </a:rPr>
              <a:t>This calendar of events in the case of Janus v. American Federation of State, County, and Municipal Employees illustrates the steps of the process a case goes through as it moves through the Supreme Court. The total time from petition to the Supreme Court to the decision is just over one year, although the initial case was filed years ago in a lower court.</a:t>
            </a:r>
            <a:endParaRPr lang="en-US" altLang="en-US" dirty="0">
              <a:ea typeface="ＭＳ Ｐゴシック"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DA8B05A-12E6-8941-870A-D7F21265D140}" type="slidenum">
              <a:rPr lang="en-US" altLang="en-US" sz="1200"/>
              <a:pPr/>
              <a:t>36</a:t>
            </a:fld>
            <a:endParaRPr lang="en-US" altLang="en-US" sz="1200" dirty="0"/>
          </a:p>
        </p:txBody>
      </p:sp>
    </p:spTree>
    <p:extLst>
      <p:ext uri="{BB962C8B-B14F-4D97-AF65-F5344CB8AC3E}">
        <p14:creationId xmlns:p14="http://schemas.microsoft.com/office/powerpoint/2010/main" val="2553436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dirty="0">
              <a:ea typeface="ＭＳ Ｐゴシック" charset="-128"/>
            </a:endParaRP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7F9997C-BDC4-184A-970E-B3E2EC88ED73}" type="slidenum">
              <a:rPr lang="en-US" altLang="en-US" sz="1200"/>
              <a:pPr/>
              <a:t>37</a:t>
            </a:fld>
            <a:endParaRPr lang="en-US" altLang="en-US" sz="1200" dirty="0"/>
          </a:p>
        </p:txBody>
      </p:sp>
    </p:spTree>
    <p:extLst>
      <p:ext uri="{BB962C8B-B14F-4D97-AF65-F5344CB8AC3E}">
        <p14:creationId xmlns:p14="http://schemas.microsoft.com/office/powerpoint/2010/main" val="22731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altLang="en-US" dirty="0">
              <a:ea typeface="ＭＳ Ｐゴシック" charset="-128"/>
            </a:endParaRP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C4C9D27-14FC-844C-A6A8-80FB40DF81B9}" type="slidenum">
              <a:rPr lang="en-US" altLang="en-US" sz="1200"/>
              <a:pPr/>
              <a:t>38</a:t>
            </a:fld>
            <a:endParaRPr lang="en-US" altLang="en-US" sz="1200" dirty="0"/>
          </a:p>
        </p:txBody>
      </p:sp>
    </p:spTree>
    <p:extLst>
      <p:ext uri="{BB962C8B-B14F-4D97-AF65-F5344CB8AC3E}">
        <p14:creationId xmlns:p14="http://schemas.microsoft.com/office/powerpoint/2010/main" val="3810848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dirty="0">
              <a:ea typeface="ＭＳ Ｐゴシック" charset="-128"/>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CE5C594-7528-BF49-B76C-DACCCFE6F5AD}" type="slidenum">
              <a:rPr lang="en-US" altLang="en-US" sz="1200"/>
              <a:pPr/>
              <a:t>39</a:t>
            </a:fld>
            <a:endParaRPr lang="en-US" altLang="en-US" sz="1200" dirty="0"/>
          </a:p>
        </p:txBody>
      </p:sp>
    </p:spTree>
    <p:extLst>
      <p:ext uri="{BB962C8B-B14F-4D97-AF65-F5344CB8AC3E}">
        <p14:creationId xmlns:p14="http://schemas.microsoft.com/office/powerpoint/2010/main" val="294574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dirty="0">
              <a:ea typeface="ＭＳ Ｐゴシック" charset="-128"/>
            </a:endParaRP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5547761-3FF0-7943-832A-D81C1DA69BFA}" type="slidenum">
              <a:rPr lang="en-US" altLang="en-US" sz="1200"/>
              <a:pPr/>
              <a:t>40</a:t>
            </a:fld>
            <a:endParaRPr lang="en-US" altLang="en-US" sz="1200" dirty="0"/>
          </a:p>
        </p:txBody>
      </p:sp>
    </p:spTree>
    <p:extLst>
      <p:ext uri="{BB962C8B-B14F-4D97-AF65-F5344CB8AC3E}">
        <p14:creationId xmlns:p14="http://schemas.microsoft.com/office/powerpoint/2010/main" val="3886310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dirty="0">
              <a:ea typeface="ＭＳ Ｐゴシック" charset="-128"/>
            </a:endParaRP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897FE93-18D4-2443-9596-8E4701D7AA0C}" type="slidenum">
              <a:rPr lang="en-US" altLang="en-US" sz="1200"/>
              <a:pPr/>
              <a:t>41</a:t>
            </a:fld>
            <a:endParaRPr lang="en-US" altLang="en-US" sz="1200" dirty="0"/>
          </a:p>
        </p:txBody>
      </p:sp>
    </p:spTree>
    <p:extLst>
      <p:ext uri="{BB962C8B-B14F-4D97-AF65-F5344CB8AC3E}">
        <p14:creationId xmlns:p14="http://schemas.microsoft.com/office/powerpoint/2010/main" val="724504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endParaRPr lang="en-US" altLang="en-US" dirty="0">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874626E-59D7-9E47-BF77-F3E2BFBF5FC3}" type="slidenum">
              <a:rPr lang="en-US" altLang="en-US" sz="1200"/>
              <a:pPr/>
              <a:t>5</a:t>
            </a:fld>
            <a:endParaRPr lang="en-US" altLang="en-US" sz="1200" dirty="0"/>
          </a:p>
        </p:txBody>
      </p:sp>
    </p:spTree>
    <p:extLst>
      <p:ext uri="{BB962C8B-B14F-4D97-AF65-F5344CB8AC3E}">
        <p14:creationId xmlns:p14="http://schemas.microsoft.com/office/powerpoint/2010/main" val="476674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333326"/>
                </a:solidFill>
                <a:latin typeface="ITCFranklinGothicStd-Med"/>
              </a:rPr>
              <a:t>Since the retirement of Justice Anthony Kennedy, Chief Justice John Roberts has sometimes served as a swing vote on the Court to protect the precedents set by past decisions. In 2020, he ruled with the liberal justices to reject the Trump administration's suit against DACA, a program that protects young undocumented immigrants from deportation.</a:t>
            </a:r>
          </a:p>
          <a:p>
            <a:pPr algn="l"/>
            <a:endParaRPr lang="en-US" sz="1800" b="0" i="0" u="none" strike="noStrike" baseline="0" dirty="0">
              <a:solidFill>
                <a:srgbClr val="333326"/>
              </a:solidFill>
              <a:latin typeface="ITCFranklinGothicStd-Med"/>
            </a:endParaRPr>
          </a:p>
          <a:p>
            <a:pPr algn="l"/>
            <a:r>
              <a:rPr lang="en-US" sz="1800" b="0" i="0" u="none" strike="noStrike" baseline="0" dirty="0">
                <a:solidFill>
                  <a:srgbClr val="333326"/>
                </a:solidFill>
                <a:latin typeface="ITCFranklinGothicStd-Med"/>
              </a:rPr>
              <a:t>[</a:t>
            </a:r>
            <a:r>
              <a:rPr lang="en-US" sz="1200" kern="1200" dirty="0">
                <a:solidFill>
                  <a:schemeClr val="tx1"/>
                </a:solidFill>
                <a:effectLst/>
                <a:latin typeface="+mn-lt"/>
                <a:ea typeface="+mn-ea"/>
                <a:cs typeface="+mn-cs"/>
              </a:rPr>
              <a:t>Michael </a:t>
            </a:r>
            <a:r>
              <a:rPr lang="en-US" sz="1200" kern="1200" dirty="0" err="1">
                <a:solidFill>
                  <a:schemeClr val="tx1"/>
                </a:solidFill>
                <a:effectLst/>
                <a:latin typeface="+mn-lt"/>
                <a:ea typeface="+mn-ea"/>
                <a:cs typeface="+mn-cs"/>
              </a:rPr>
              <a:t>Brochstein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Sipa</a:t>
            </a:r>
            <a:r>
              <a:rPr lang="en-US" sz="1200" kern="1200" dirty="0">
                <a:solidFill>
                  <a:schemeClr val="tx1"/>
                </a:solidFill>
                <a:effectLst/>
                <a:latin typeface="+mn-lt"/>
                <a:ea typeface="+mn-ea"/>
                <a:cs typeface="+mn-cs"/>
              </a:rPr>
              <a:t> USA via AP Images]</a:t>
            </a:r>
            <a:endParaRPr lang="en-US" dirty="0"/>
          </a:p>
        </p:txBody>
      </p:sp>
      <p:sp>
        <p:nvSpPr>
          <p:cNvPr id="4" name="Slide Number Placeholder 3"/>
          <p:cNvSpPr>
            <a:spLocks noGrp="1"/>
          </p:cNvSpPr>
          <p:nvPr>
            <p:ph type="sldNum" sz="quarter" idx="10"/>
          </p:nvPr>
        </p:nvSpPr>
        <p:spPr/>
        <p:txBody>
          <a:bodyPr/>
          <a:lstStyle/>
          <a:p>
            <a:fld id="{BA38E9ED-2B7C-CC4B-A646-4FA12A903199}" type="slidenum">
              <a:rPr lang="en-US" altLang="en-US" smtClean="0"/>
              <a:pPr/>
              <a:t>42</a:t>
            </a:fld>
            <a:endParaRPr lang="en-US" altLang="en-US" dirty="0"/>
          </a:p>
        </p:txBody>
      </p:sp>
    </p:spTree>
    <p:extLst>
      <p:ext uri="{BB962C8B-B14F-4D97-AF65-F5344CB8AC3E}">
        <p14:creationId xmlns:p14="http://schemas.microsoft.com/office/powerpoint/2010/main" val="2288407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dirty="0">
              <a:ea typeface="ＭＳ Ｐゴシック" charset="-128"/>
            </a:endParaRP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5AB14BE-7A17-0C48-98C2-69C8BD1FBB23}" type="slidenum">
              <a:rPr lang="en-US" altLang="en-US" sz="1200"/>
              <a:pPr/>
              <a:t>43</a:t>
            </a:fld>
            <a:endParaRPr lang="en-US" altLang="en-US" sz="1200" dirty="0"/>
          </a:p>
        </p:txBody>
      </p:sp>
    </p:spTree>
    <p:extLst>
      <p:ext uri="{BB962C8B-B14F-4D97-AF65-F5344CB8AC3E}">
        <p14:creationId xmlns:p14="http://schemas.microsoft.com/office/powerpoint/2010/main" val="1899249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9BD6311-7FF7-374F-877D-732AACAFBA09}" type="slidenum">
              <a:rPr lang="en-US" altLang="en-US" sz="1200"/>
              <a:pPr/>
              <a:t>46</a:t>
            </a:fld>
            <a:endParaRPr lang="en-US" altLang="en-US" sz="1200" dirty="0"/>
          </a:p>
        </p:txBody>
      </p:sp>
      <p:sp>
        <p:nvSpPr>
          <p:cNvPr id="95234" name="Rectangle 1031"/>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6EB13E93-FF01-A347-9E93-14E6EFAEE29D}" type="slidenum">
              <a:rPr lang="en-US" altLang="en-US" sz="1200"/>
              <a:pPr algn="r"/>
              <a:t>46</a:t>
            </a:fld>
            <a:endParaRPr lang="en-US" altLang="en-US" sz="1200" dirty="0"/>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6"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pPr eaLnBrk="1" hangingPunct="1"/>
            <a:endParaRPr lang="en-US" altLang="en-US" dirty="0">
              <a:ea typeface="ＭＳ Ｐゴシック" charset="-128"/>
            </a:endParaRPr>
          </a:p>
        </p:txBody>
      </p:sp>
    </p:spTree>
    <p:extLst>
      <p:ext uri="{BB962C8B-B14F-4D97-AF65-F5344CB8AC3E}">
        <p14:creationId xmlns:p14="http://schemas.microsoft.com/office/powerpoint/2010/main" val="2863056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E7F5C29-CB0B-9644-9206-A092560A05AA}" type="slidenum">
              <a:rPr lang="en-US" altLang="en-US" sz="1200"/>
              <a:pPr/>
              <a:t>47</a:t>
            </a:fld>
            <a:endParaRPr lang="en-US" altLang="en-US" sz="1200" dirty="0"/>
          </a:p>
        </p:txBody>
      </p:sp>
      <p:sp>
        <p:nvSpPr>
          <p:cNvPr id="97282" name="Rectangle 1031"/>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790951B8-6401-7647-94F3-1F6425A62D73}" type="slidenum">
              <a:rPr lang="en-US" altLang="en-US" sz="1200"/>
              <a:pPr algn="r"/>
              <a:t>47</a:t>
            </a:fld>
            <a:endParaRPr lang="en-US" altLang="en-US" sz="1200" dirty="0"/>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4"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pPr eaLnBrk="1" hangingPunct="1"/>
            <a:endParaRPr lang="en-US" altLang="en-US" dirty="0">
              <a:ea typeface="ＭＳ Ｐゴシック" charset="-128"/>
            </a:endParaRPr>
          </a:p>
        </p:txBody>
      </p:sp>
    </p:spTree>
    <p:extLst>
      <p:ext uri="{BB962C8B-B14F-4D97-AF65-F5344CB8AC3E}">
        <p14:creationId xmlns:p14="http://schemas.microsoft.com/office/powerpoint/2010/main" val="3165527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9BED29C-8118-B044-BA49-46C7D01A2E92}" type="slidenum">
              <a:rPr lang="en-US" altLang="en-US" sz="1200"/>
              <a:pPr/>
              <a:t>48</a:t>
            </a:fld>
            <a:endParaRPr lang="en-US" altLang="en-US" sz="1200" dirty="0"/>
          </a:p>
        </p:txBody>
      </p:sp>
      <p:sp>
        <p:nvSpPr>
          <p:cNvPr id="99330" name="Rectangle 1031"/>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DD863681-2308-0D48-90F5-B06A53D1A08E}" type="slidenum">
              <a:rPr lang="en-US" altLang="en-US" sz="1200"/>
              <a:pPr algn="r"/>
              <a:t>48</a:t>
            </a:fld>
            <a:endParaRPr lang="en-US" altLang="en-US" sz="1200" dirty="0"/>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pPr eaLnBrk="1" hangingPunct="1"/>
            <a:endParaRPr lang="en-US" altLang="en-US" dirty="0">
              <a:ea typeface="ＭＳ Ｐゴシック" charset="-128"/>
            </a:endParaRPr>
          </a:p>
        </p:txBody>
      </p:sp>
    </p:spTree>
    <p:extLst>
      <p:ext uri="{BB962C8B-B14F-4D97-AF65-F5344CB8AC3E}">
        <p14:creationId xmlns:p14="http://schemas.microsoft.com/office/powerpoint/2010/main" val="984173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304141C-9200-1847-BE96-200A6F2DB322}" type="slidenum">
              <a:rPr lang="en-US" altLang="en-US" sz="1200"/>
              <a:pPr/>
              <a:t>49</a:t>
            </a:fld>
            <a:endParaRPr lang="en-US" altLang="en-US" sz="1200" dirty="0"/>
          </a:p>
        </p:txBody>
      </p:sp>
      <p:sp>
        <p:nvSpPr>
          <p:cNvPr id="101378" name="Rectangle 1031"/>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7C65D406-D1E0-3E4C-BD54-7F16473C66A4}" type="slidenum">
              <a:rPr lang="en-US" altLang="en-US" sz="1200"/>
              <a:pPr algn="r"/>
              <a:t>49</a:t>
            </a:fld>
            <a:endParaRPr lang="en-US" altLang="en-US" sz="1200" dirty="0"/>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80"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pPr eaLnBrk="1" hangingPunct="1"/>
            <a:endParaRPr lang="en-US" altLang="en-US" dirty="0">
              <a:ea typeface="ＭＳ Ｐゴシック" charset="-128"/>
            </a:endParaRPr>
          </a:p>
        </p:txBody>
      </p:sp>
    </p:spTree>
    <p:extLst>
      <p:ext uri="{BB962C8B-B14F-4D97-AF65-F5344CB8AC3E}">
        <p14:creationId xmlns:p14="http://schemas.microsoft.com/office/powerpoint/2010/main" val="2024460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5D353B2-178D-1A41-84B7-6BBB103C258A}" type="slidenum">
              <a:rPr lang="en-US" altLang="en-US" sz="1200"/>
              <a:pPr/>
              <a:t>50</a:t>
            </a:fld>
            <a:endParaRPr lang="en-US" altLang="en-US" sz="1200" dirty="0"/>
          </a:p>
        </p:txBody>
      </p:sp>
      <p:sp>
        <p:nvSpPr>
          <p:cNvPr id="103426" name="Rectangle 1031"/>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62DE1D65-34C9-8545-96C6-A79B8B785855}" type="slidenum">
              <a:rPr lang="en-US" altLang="en-US" sz="1200"/>
              <a:pPr algn="r"/>
              <a:t>50</a:t>
            </a:fld>
            <a:endParaRPr lang="en-US" altLang="en-US" sz="1200" dirty="0"/>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8"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pPr eaLnBrk="1" hangingPunct="1"/>
            <a:endParaRPr lang="en-US" altLang="en-US" dirty="0">
              <a:ea typeface="ＭＳ Ｐゴシック" charset="-128"/>
            </a:endParaRPr>
          </a:p>
        </p:txBody>
      </p:sp>
    </p:spTree>
    <p:extLst>
      <p:ext uri="{BB962C8B-B14F-4D97-AF65-F5344CB8AC3E}">
        <p14:creationId xmlns:p14="http://schemas.microsoft.com/office/powerpoint/2010/main" val="2136643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680706-66FD-074C-BD10-F8DBAAF40D8C}" type="slidenum">
              <a:rPr lang="en-US" altLang="en-US" sz="1200"/>
              <a:pPr/>
              <a:t>51</a:t>
            </a:fld>
            <a:endParaRPr lang="en-US" altLang="en-US" sz="1200" dirty="0"/>
          </a:p>
        </p:txBody>
      </p:sp>
      <p:sp>
        <p:nvSpPr>
          <p:cNvPr id="105474" name="Rectangle 1031"/>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42C61ACB-E751-884A-9581-FBC462740EE6}" type="slidenum">
              <a:rPr lang="en-US" altLang="en-US" sz="1200"/>
              <a:pPr algn="r"/>
              <a:t>51</a:t>
            </a:fld>
            <a:endParaRPr lang="en-US" altLang="en-US" sz="1200" dirty="0"/>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6"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r>
              <a:rPr lang="en-US" altLang="en-US" dirty="0">
                <a:ea typeface="ＭＳ Ｐゴシック" charset="-128"/>
              </a:rPr>
              <a:t> </a:t>
            </a:r>
          </a:p>
        </p:txBody>
      </p:sp>
    </p:spTree>
    <p:extLst>
      <p:ext uri="{BB962C8B-B14F-4D97-AF65-F5344CB8AC3E}">
        <p14:creationId xmlns:p14="http://schemas.microsoft.com/office/powerpoint/2010/main" val="1326892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a:t>
            </a:r>
            <a:r>
              <a:rPr lang="en-US" dirty="0"/>
              <a:t>: CIA World Factbook, </a:t>
            </a:r>
            <a:r>
              <a:rPr lang="en-US" dirty="0" err="1"/>
              <a:t>www.cia.gov</a:t>
            </a:r>
            <a:r>
              <a:rPr lang="en-US" dirty="0"/>
              <a:t>/</a:t>
            </a:r>
            <a:r>
              <a:rPr lang="en-US" dirty="0" err="1"/>
              <a:t>index.html</a:t>
            </a:r>
            <a:r>
              <a:rPr lang="en-US" dirty="0"/>
              <a:t> (accessed 8/12/19).</a:t>
            </a:r>
          </a:p>
        </p:txBody>
      </p:sp>
      <p:sp>
        <p:nvSpPr>
          <p:cNvPr id="4" name="Slide Number Placeholder 3"/>
          <p:cNvSpPr>
            <a:spLocks noGrp="1"/>
          </p:cNvSpPr>
          <p:nvPr>
            <p:ph type="sldNum" sz="quarter" idx="10"/>
          </p:nvPr>
        </p:nvSpPr>
        <p:spPr/>
        <p:txBody>
          <a:bodyPr/>
          <a:lstStyle/>
          <a:p>
            <a:fld id="{CEC09B7F-E93B-5E41-8803-6FBF9202B12C}" type="slidenum">
              <a:rPr lang="en-US" smtClean="0"/>
              <a:pPr/>
              <a:t>52</a:t>
            </a:fld>
            <a:endParaRPr lang="en-US"/>
          </a:p>
        </p:txBody>
      </p:sp>
    </p:spTree>
    <p:extLst>
      <p:ext uri="{BB962C8B-B14F-4D97-AF65-F5344CB8AC3E}">
        <p14:creationId xmlns:p14="http://schemas.microsoft.com/office/powerpoint/2010/main" val="4040690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tLang="en-US" dirty="0">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739B109-6C60-2741-8695-232435F46063}" type="slidenum">
              <a:rPr lang="en-US" altLang="en-US" sz="1200"/>
              <a:pPr/>
              <a:t>6</a:t>
            </a:fld>
            <a:endParaRPr lang="en-US" altLang="en-US" sz="1200" dirty="0"/>
          </a:p>
        </p:txBody>
      </p:sp>
    </p:spTree>
    <p:extLst>
      <p:ext uri="{BB962C8B-B14F-4D97-AF65-F5344CB8AC3E}">
        <p14:creationId xmlns:p14="http://schemas.microsoft.com/office/powerpoint/2010/main" val="1410029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2D67186-E5EF-744E-8296-BEC6B7910AA3}" type="slidenum">
              <a:rPr lang="en-US" altLang="en-US" sz="1200"/>
              <a:pPr/>
              <a:t>7</a:t>
            </a:fld>
            <a:endParaRPr lang="en-US" altLang="en-US" sz="1200" dirty="0"/>
          </a:p>
        </p:txBody>
      </p:sp>
    </p:spTree>
    <p:extLst>
      <p:ext uri="{BB962C8B-B14F-4D97-AF65-F5344CB8AC3E}">
        <p14:creationId xmlns:p14="http://schemas.microsoft.com/office/powerpoint/2010/main" val="290257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b="1" dirty="0">
                <a:ea typeface="ＭＳ Ｐゴシック" charset="-128"/>
              </a:rPr>
              <a:t>FIGURE 13.1 The U.S. Court System</a:t>
            </a:r>
          </a:p>
          <a:p>
            <a:pPr eaLnBrk="1" hangingPunct="1"/>
            <a:r>
              <a:rPr lang="en-US" altLang="en-US" dirty="0">
                <a:ea typeface="ＭＳ Ｐゴシック" charset="-128"/>
              </a:rPr>
              <a:t>The state and federal court systems parallel each other until they reach the U.S. Supreme Court. The Supreme Court hears appeals from both systems.</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A0640F6-F039-D440-A0DB-7F0ADF1994D3}" type="slidenum">
              <a:rPr lang="en-US" altLang="en-US" sz="1200"/>
              <a:pPr/>
              <a:t>8</a:t>
            </a:fld>
            <a:endParaRPr lang="en-US" altLang="en-US" sz="1200" dirty="0"/>
          </a:p>
        </p:txBody>
      </p:sp>
    </p:spTree>
    <p:extLst>
      <p:ext uri="{BB962C8B-B14F-4D97-AF65-F5344CB8AC3E}">
        <p14:creationId xmlns:p14="http://schemas.microsoft.com/office/powerpoint/2010/main" val="2996570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FontTx/>
              <a:buAutoNum type="arabicPeriod"/>
            </a:pPr>
            <a:r>
              <a:rPr lang="en-US" altLang="en-US" dirty="0">
                <a:ea typeface="ＭＳ Ｐゴシック" charset="-128"/>
              </a:rPr>
              <a:t>Students may not be too familiar with appellate courts other than the Supreme Court.</a:t>
            </a:r>
          </a:p>
          <a:p>
            <a:pPr marL="228600" indent="-228600" eaLnBrk="1" hangingPunct="1">
              <a:spcBef>
                <a:spcPct val="0"/>
              </a:spcBef>
              <a:buFontTx/>
              <a:buAutoNum type="arabicPeriod"/>
            </a:pPr>
            <a:r>
              <a:rPr lang="en-US" altLang="en-US" dirty="0">
                <a:ea typeface="ＭＳ Ｐゴシック" charset="-128"/>
              </a:rPr>
              <a:t>At times, an appellate court will </a:t>
            </a:r>
            <a:r>
              <a:rPr lang="en-US" altLang="en-US" i="1" dirty="0">
                <a:ea typeface="ＭＳ Ｐゴシック" charset="-128"/>
              </a:rPr>
              <a:t>remand</a:t>
            </a:r>
            <a:r>
              <a:rPr lang="en-US" altLang="en-US" dirty="0">
                <a:ea typeface="ＭＳ Ｐゴシック" charset="-128"/>
              </a:rPr>
              <a:t> a case back to a trial court for that court to grapple with the law once the appellate court has determined the proper interpretation of the law for the case.</a:t>
            </a:r>
          </a:p>
          <a:p>
            <a:pPr marL="228600" indent="-228600" eaLnBrk="1" hangingPunct="1">
              <a:spcBef>
                <a:spcPct val="0"/>
              </a:spcBef>
              <a:buFontTx/>
              <a:buAutoNum type="arabicPeriod"/>
            </a:pPr>
            <a:r>
              <a:rPr lang="en-US" altLang="en-US" dirty="0">
                <a:ea typeface="ＭＳ Ｐゴシック" charset="-128"/>
              </a:rPr>
              <a:t>This is directly related to the difference between </a:t>
            </a:r>
            <a:r>
              <a:rPr lang="en-US" altLang="en-US" i="1" dirty="0">
                <a:ea typeface="ＭＳ Ｐゴシック" charset="-128"/>
              </a:rPr>
              <a:t>original</a:t>
            </a:r>
            <a:r>
              <a:rPr lang="en-US" altLang="en-US" b="1" dirty="0">
                <a:ea typeface="ＭＳ Ｐゴシック" charset="-128"/>
              </a:rPr>
              <a:t> </a:t>
            </a:r>
            <a:r>
              <a:rPr lang="en-US" altLang="en-US" i="1" dirty="0">
                <a:ea typeface="ＭＳ Ｐゴシック" charset="-128"/>
              </a:rPr>
              <a:t>jurisdiction </a:t>
            </a:r>
            <a:r>
              <a:rPr lang="en-US" altLang="en-US" dirty="0">
                <a:ea typeface="ＭＳ Ｐゴシック" charset="-128"/>
              </a:rPr>
              <a:t>and </a:t>
            </a:r>
            <a:r>
              <a:rPr lang="en-US" altLang="en-US" i="1" dirty="0">
                <a:ea typeface="ＭＳ Ｐゴシック" charset="-128"/>
              </a:rPr>
              <a:t>appellate</a:t>
            </a:r>
            <a:r>
              <a:rPr lang="en-US" altLang="en-US" b="1" dirty="0">
                <a:ea typeface="ＭＳ Ｐゴシック" charset="-128"/>
              </a:rPr>
              <a:t> </a:t>
            </a:r>
            <a:r>
              <a:rPr lang="en-US" altLang="en-US" i="1" dirty="0">
                <a:ea typeface="ＭＳ Ｐゴシック" charset="-128"/>
              </a:rPr>
              <a:t>jurisdiction.</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62645BF-1260-6D4A-B593-0CB0B53EBF4B}" type="slidenum">
              <a:rPr lang="en-US" altLang="en-US" sz="1200"/>
              <a:pPr/>
              <a:t>9</a:t>
            </a:fld>
            <a:endParaRPr lang="en-US" altLang="en-US" sz="1200" dirty="0"/>
          </a:p>
        </p:txBody>
      </p:sp>
    </p:spTree>
    <p:extLst>
      <p:ext uri="{BB962C8B-B14F-4D97-AF65-F5344CB8AC3E}">
        <p14:creationId xmlns:p14="http://schemas.microsoft.com/office/powerpoint/2010/main" val="165224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eaLnBrk="1" hangingPunct="1">
              <a:spcBef>
                <a:spcPct val="0"/>
              </a:spcBef>
            </a:pPr>
            <a:endParaRPr lang="en-US" altLang="en-US" dirty="0">
              <a:ea typeface="ＭＳ Ｐゴシック" charset="-128"/>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167EF09-6C50-D74D-A656-51EB6CA82E42}" type="slidenum">
              <a:rPr lang="en-US" altLang="en-US" sz="1200"/>
              <a:pPr/>
              <a:t>10</a:t>
            </a:fld>
            <a:endParaRPr lang="en-US" altLang="en-US" sz="1200" dirty="0"/>
          </a:p>
        </p:txBody>
      </p:sp>
    </p:spTree>
    <p:extLst>
      <p:ext uri="{BB962C8B-B14F-4D97-AF65-F5344CB8AC3E}">
        <p14:creationId xmlns:p14="http://schemas.microsoft.com/office/powerpoint/2010/main" val="2769654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03179" y="1307617"/>
            <a:ext cx="6150621" cy="1376590"/>
          </a:xfrm>
        </p:spPr>
        <p:txBody>
          <a:bodyPr anchor="b">
            <a:normAutofit/>
          </a:bodyPr>
          <a:lstStyle>
            <a:lvl1pPr algn="l">
              <a:defRPr sz="3200" b="1" i="0" baseline="0">
                <a:ln>
                  <a:noFill/>
                </a:ln>
                <a:solidFill>
                  <a:srgbClr val="2E445C"/>
                </a:solidFill>
                <a:latin typeface="+mn-lt"/>
                <a:ea typeface="Source Sans Pro Semibold" charset="0"/>
                <a:cs typeface="Source Sans Pro Semibold" charset="0"/>
              </a:defRPr>
            </a:lvl1pPr>
          </a:lstStyle>
          <a:p>
            <a:r>
              <a:rPr lang="en-US" dirty="0"/>
              <a:t>Enter Book Title</a:t>
            </a:r>
          </a:p>
        </p:txBody>
      </p:sp>
      <p:sp>
        <p:nvSpPr>
          <p:cNvPr id="3" name="Subtitle 2"/>
          <p:cNvSpPr>
            <a:spLocks noGrp="1"/>
          </p:cNvSpPr>
          <p:nvPr>
            <p:ph type="subTitle" idx="1" hasCustomPrompt="1"/>
          </p:nvPr>
        </p:nvSpPr>
        <p:spPr>
          <a:xfrm>
            <a:off x="5203179" y="3208081"/>
            <a:ext cx="6150621" cy="1978914"/>
          </a:xfrm>
        </p:spPr>
        <p:txBody>
          <a:bodyPr>
            <a:normAutofit/>
          </a:bodyPr>
          <a:lstStyle>
            <a:lvl1pPr marL="0" indent="0" algn="l">
              <a:buNone/>
              <a:defRPr sz="3200" b="1" i="0">
                <a:solidFill>
                  <a:srgbClr val="007B80"/>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Author Names</a:t>
            </a:r>
          </a:p>
        </p:txBody>
      </p:sp>
      <p:sp>
        <p:nvSpPr>
          <p:cNvPr id="14" name="Picture Placeholder 3"/>
          <p:cNvSpPr>
            <a:spLocks noGrp="1"/>
          </p:cNvSpPr>
          <p:nvPr>
            <p:ph type="pic" sz="quarter" idx="13" hasCustomPrompt="1"/>
          </p:nvPr>
        </p:nvSpPr>
        <p:spPr>
          <a:xfrm>
            <a:off x="0" y="0"/>
            <a:ext cx="4599432" cy="6858000"/>
          </a:xfrm>
        </p:spPr>
        <p:txBody>
          <a:bodyPr/>
          <a:lstStyle>
            <a:lvl1pPr>
              <a:defRPr/>
            </a:lvl1pPr>
          </a:lstStyle>
          <a:p>
            <a:r>
              <a:rPr lang="en-US"/>
              <a:t>Click the icon to add Book Art</a:t>
            </a:r>
          </a:p>
        </p:txBody>
      </p:sp>
      <p:cxnSp>
        <p:nvCxnSpPr>
          <p:cNvPr id="8" name="Straight Connector 7"/>
          <p:cNvCxnSpPr>
            <a:cxnSpLocks/>
          </p:cNvCxnSpPr>
          <p:nvPr userDrawn="1"/>
        </p:nvCxnSpPr>
        <p:spPr>
          <a:xfrm>
            <a:off x="5203179" y="2933092"/>
            <a:ext cx="6150621" cy="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43A52BE-BCFB-3346-858E-ADE541502D66}"/>
              </a:ext>
            </a:extLst>
          </p:cNvPr>
          <p:cNvSpPr>
            <a:spLocks noGrp="1"/>
          </p:cNvSpPr>
          <p:nvPr>
            <p:ph type="ftr" sz="quarter" idx="15"/>
          </p:nvPr>
        </p:nvSpPr>
        <p:spPr>
          <a:xfrm>
            <a:off x="4621226" y="6492875"/>
            <a:ext cx="7570774" cy="365125"/>
          </a:xfrm>
        </p:spPr>
        <p:txBody>
          <a:bodyPr/>
          <a:lstStyle>
            <a:lvl1pPr>
              <a:defRPr sz="1500">
                <a:solidFill>
                  <a:schemeClr val="tx1"/>
                </a:solidFill>
              </a:defRPr>
            </a:lvl1pPr>
          </a:lstStyle>
          <a:p>
            <a:endParaRPr lang="en-US" dirty="0"/>
          </a:p>
        </p:txBody>
      </p:sp>
      <p:pic>
        <p:nvPicPr>
          <p:cNvPr id="9" name="Picture 8" descr="A tree with a mountain in the background&#10;&#10;Description generated with high confidence">
            <a:extLst>
              <a:ext uri="{FF2B5EF4-FFF2-40B4-BE49-F238E27FC236}">
                <a16:creationId xmlns:a16="http://schemas.microsoft.com/office/drawing/2014/main" id="{EE68990E-76A4-CE41-B554-5AC9C4F94F75}"/>
              </a:ext>
            </a:extLst>
          </p:cNvPr>
          <p:cNvPicPr>
            <a:picLocks noChangeAspect="1"/>
          </p:cNvPicPr>
          <p:nvPr userDrawn="1"/>
        </p:nvPicPr>
        <p:blipFill>
          <a:blip r:embed="rId2"/>
          <a:stretch>
            <a:fillRect/>
          </a:stretch>
        </p:blipFill>
        <p:spPr>
          <a:xfrm>
            <a:off x="11049640" y="244935"/>
            <a:ext cx="914300" cy="292110"/>
          </a:xfrm>
          <a:prstGeom prst="rect">
            <a:avLst/>
          </a:prstGeom>
        </p:spPr>
      </p:pic>
    </p:spTree>
    <p:extLst>
      <p:ext uri="{BB962C8B-B14F-4D97-AF65-F5344CB8AC3E}">
        <p14:creationId xmlns:p14="http://schemas.microsoft.com/office/powerpoint/2010/main" val="1429446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with description ">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7B80"/>
                </a:solidFill>
              </a:defRPr>
            </a:lvl1pPr>
          </a:lstStyle>
          <a:p>
            <a:r>
              <a:rPr lang="en-US"/>
              <a:t>Click to edit Master title style</a:t>
            </a:r>
            <a:endParaRPr lang="en-US" dirty="0"/>
          </a:p>
        </p:txBody>
      </p:sp>
      <p:sp>
        <p:nvSpPr>
          <p:cNvPr id="4" name="Text Placeholder 2"/>
          <p:cNvSpPr>
            <a:spLocks noGrp="1"/>
          </p:cNvSpPr>
          <p:nvPr>
            <p:ph type="body" sz="half" idx="2" hasCustomPrompt="1"/>
          </p:nvPr>
        </p:nvSpPr>
        <p:spPr>
          <a:xfrm>
            <a:off x="839788" y="2057400"/>
            <a:ext cx="3932237" cy="3811588"/>
          </a:xfr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Click to add short description of video/audio content. Create unique link, ”Women in the 20th Century Video”.</a:t>
            </a: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
        <p:nvSpPr>
          <p:cNvPr id="12" name="Picture Placeholder 3"/>
          <p:cNvSpPr>
            <a:spLocks noGrp="1"/>
          </p:cNvSpPr>
          <p:nvPr>
            <p:ph type="pic" sz="quarter" idx="13" hasCustomPrompt="1"/>
          </p:nvPr>
        </p:nvSpPr>
        <p:spPr>
          <a:xfrm>
            <a:off x="5183188" y="954088"/>
            <a:ext cx="6170612" cy="4906962"/>
          </a:xfrm>
        </p:spPr>
        <p:txBody>
          <a:bodyPr/>
          <a:lstStyle/>
          <a:p>
            <a:r>
              <a:rPr lang="en-US" dirty="0"/>
              <a:t>Add Screenshot of the Video</a:t>
            </a:r>
          </a:p>
        </p:txBody>
      </p:sp>
      <p:sp>
        <p:nvSpPr>
          <p:cNvPr id="5" name="Date Placeholder 4"/>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6" name="Footer Placeholder 5"/>
          <p:cNvSpPr>
            <a:spLocks noGrp="1"/>
          </p:cNvSpPr>
          <p:nvPr>
            <p:ph type="ftr" sz="quarter" idx="11"/>
          </p:nvPr>
        </p:nvSpPr>
        <p:spPr/>
        <p:txBody>
          <a:bodyPr/>
          <a:lstStyle>
            <a:lvl1pPr>
              <a:defRPr sz="1500">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8B4A9805-B67D-5D4A-85DC-C8E27BA9210B}" type="slidenum">
              <a:rPr lang="en-US" smtClean="0"/>
              <a:pPr/>
              <a:t>‹#›</a:t>
            </a:fld>
            <a:endParaRPr lang="en-US" dirty="0"/>
          </a:p>
        </p:txBody>
      </p:sp>
      <p:cxnSp>
        <p:nvCxnSpPr>
          <p:cNvPr id="8" name="Straight Connector 7"/>
          <p:cNvCxnSpPr/>
          <p:nvPr userDrawn="1"/>
        </p:nvCxnSpPr>
        <p:spPr>
          <a:xfrm flipV="1">
            <a:off x="914401" y="2049681"/>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904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7B80"/>
                </a:solidFill>
              </a:defRPr>
            </a:lvl1pPr>
          </a:lstStyle>
          <a:p>
            <a:r>
              <a:rPr lang="en-US"/>
              <a:t>Click to edit Master title style</a:t>
            </a:r>
          </a:p>
        </p:txBody>
      </p:sp>
      <p:sp>
        <p:nvSpPr>
          <p:cNvPr id="4" name="Text Placeholder 2"/>
          <p:cNvSpPr>
            <a:spLocks noGrp="1"/>
          </p:cNvSpPr>
          <p:nvPr>
            <p:ph type="body" sz="half" idx="2"/>
          </p:nvPr>
        </p:nvSpPr>
        <p:spPr>
          <a:xfrm>
            <a:off x="839788" y="2230654"/>
            <a:ext cx="3932237" cy="34650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3"/>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6" name="Footer Placeholder 5"/>
          <p:cNvSpPr>
            <a:spLocks noGrp="1"/>
          </p:cNvSpPr>
          <p:nvPr>
            <p:ph type="ftr" sz="quarter" idx="11"/>
          </p:nvPr>
        </p:nvSpPr>
        <p:spPr/>
        <p:txBody>
          <a:bodyPr/>
          <a:lstStyle>
            <a:lvl1pPr>
              <a:defRPr sz="1500">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8B4A9805-B67D-5D4A-85DC-C8E27BA9210B}" type="slidenum">
              <a:rPr lang="en-US" smtClean="0"/>
              <a:pPr/>
              <a:t>‹#›</a:t>
            </a:fld>
            <a:endParaRPr lang="en-US" dirty="0"/>
          </a:p>
        </p:txBody>
      </p:sp>
      <p:cxnSp>
        <p:nvCxnSpPr>
          <p:cNvPr id="8" name="Straight Connector 7"/>
          <p:cNvCxnSpPr/>
          <p:nvPr userDrawn="1"/>
        </p:nvCxnSpPr>
        <p:spPr>
          <a:xfrm flipV="1">
            <a:off x="914401" y="2049681"/>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7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cessible Display Equatio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464F6C1-F2F9-594E-AEB6-953F8DE910C0}"/>
              </a:ext>
            </a:extLst>
          </p:cNvPr>
          <p:cNvSpPr>
            <a:spLocks noGrp="1"/>
          </p:cNvSpPr>
          <p:nvPr>
            <p:ph type="title"/>
          </p:nvPr>
        </p:nvSpPr>
        <p:spPr>
          <a:xfrm>
            <a:off x="838199" y="660400"/>
            <a:ext cx="10515600" cy="624689"/>
          </a:xfrm>
        </p:spPr>
        <p:txBody>
          <a:bodyPr>
            <a:normAutofit/>
          </a:bodyPr>
          <a:lstStyle>
            <a:lvl1pPr>
              <a:defRPr sz="3200">
                <a:solidFill>
                  <a:srgbClr val="007B80"/>
                </a:solidFill>
              </a:defRPr>
            </a:lvl1p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266A8B3E-9539-4748-BDCD-9C3904F91034}"/>
              </a:ext>
            </a:extLst>
          </p:cNvPr>
          <p:cNvSpPr>
            <a:spLocks noGrp="1"/>
          </p:cNvSpPr>
          <p:nvPr>
            <p:ph sz="quarter" idx="10" hasCustomPrompt="1"/>
          </p:nvPr>
        </p:nvSpPr>
        <p:spPr>
          <a:xfrm>
            <a:off x="838200" y="1459431"/>
            <a:ext cx="11207496" cy="464058"/>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400">
                <a:latin typeface="+mj-lt"/>
                <a:ea typeface="Verdana" charset="0"/>
                <a:cs typeface="Verdana" charset="0"/>
              </a:defRPr>
            </a:lvl1pPr>
          </a:lstStyle>
          <a:p>
            <a:pPr lvl="0"/>
            <a:r>
              <a:rPr lang="en-US" dirty="0"/>
              <a:t>This is the first placeholder. Create equation and display below this placeholder. </a:t>
            </a:r>
          </a:p>
        </p:txBody>
      </p:sp>
      <p:sp>
        <p:nvSpPr>
          <p:cNvPr id="15" name="Content Placeholder 2">
            <a:extLst>
              <a:ext uri="{FF2B5EF4-FFF2-40B4-BE49-F238E27FC236}">
                <a16:creationId xmlns:a16="http://schemas.microsoft.com/office/drawing/2014/main" id="{B6847687-B6D3-6B4C-A086-0D3A7BDCC936}"/>
              </a:ext>
            </a:extLst>
          </p:cNvPr>
          <p:cNvSpPr>
            <a:spLocks noGrp="1"/>
          </p:cNvSpPr>
          <p:nvPr>
            <p:ph sz="quarter" idx="12" hasCustomPrompt="1"/>
          </p:nvPr>
        </p:nvSpPr>
        <p:spPr>
          <a:xfrm>
            <a:off x="838200" y="3024937"/>
            <a:ext cx="11207496" cy="464058"/>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400">
                <a:latin typeface="+mj-lt"/>
                <a:ea typeface="Verdana" charset="0"/>
                <a:cs typeface="Verdana" charset="0"/>
              </a:defRPr>
            </a:lvl1pPr>
          </a:lstStyle>
          <a:p>
            <a:pPr lvl="0"/>
            <a:r>
              <a:rPr lang="en-US" dirty="0"/>
              <a:t>This is the second placeholder. Avoid inline equations. </a:t>
            </a:r>
          </a:p>
        </p:txBody>
      </p:sp>
      <p:sp>
        <p:nvSpPr>
          <p:cNvPr id="16" name="Content Placeholder 3">
            <a:extLst>
              <a:ext uri="{FF2B5EF4-FFF2-40B4-BE49-F238E27FC236}">
                <a16:creationId xmlns:a16="http://schemas.microsoft.com/office/drawing/2014/main" id="{19CB48E5-DB50-F74A-810F-D171B6B8F234}"/>
              </a:ext>
            </a:extLst>
          </p:cNvPr>
          <p:cNvSpPr>
            <a:spLocks noGrp="1"/>
          </p:cNvSpPr>
          <p:nvPr>
            <p:ph sz="quarter" idx="14" hasCustomPrompt="1"/>
          </p:nvPr>
        </p:nvSpPr>
        <p:spPr>
          <a:xfrm>
            <a:off x="838199" y="4590443"/>
            <a:ext cx="11207497" cy="891540"/>
          </a:xfrm>
        </p:spPr>
        <p:txBody>
          <a:bodyPr>
            <a:normAutofit/>
          </a:bodyPr>
          <a:lstStyle>
            <a:lvl1pPr>
              <a:defRPr sz="2400">
                <a:latin typeface="+mj-lt"/>
                <a:ea typeface="Verdana" charset="0"/>
                <a:cs typeface="Verdana" charset="0"/>
              </a:defRPr>
            </a:lvl1pPr>
          </a:lstStyle>
          <a:p>
            <a:pPr lvl="0"/>
            <a:r>
              <a:rPr lang="en-US" dirty="0"/>
              <a:t>This is the third placeholder. Check Reading Order. Compositor will flatten equations and add alt text to the image. </a:t>
            </a:r>
          </a:p>
        </p:txBody>
      </p:sp>
      <p:cxnSp>
        <p:nvCxnSpPr>
          <p:cNvPr id="6" name="Straight Connector 5"/>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5"/>
          </p:nvPr>
        </p:nvSpPr>
        <p:spPr>
          <a:xfrm>
            <a:off x="838200" y="6356350"/>
            <a:ext cx="2743200" cy="365125"/>
          </a:xfrm>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8"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9" name="Slide Number Placeholder 4"/>
          <p:cNvSpPr>
            <a:spLocks noGrp="1"/>
          </p:cNvSpPr>
          <p:nvPr>
            <p:ph type="sldNum" sz="quarter" idx="16"/>
          </p:nvPr>
        </p:nvSpPr>
        <p:spPr>
          <a:xfrm>
            <a:off x="8610600" y="6356350"/>
            <a:ext cx="2743200" cy="365125"/>
          </a:xfrm>
        </p:spPr>
        <p:txBody>
          <a:bodyPr/>
          <a:lstStyle>
            <a:lvl1pPr>
              <a:defRPr>
                <a:solidFill>
                  <a:schemeClr val="tx1"/>
                </a:solidFill>
              </a:defRPr>
            </a:lvl1pPr>
          </a:lstStyle>
          <a:p>
            <a:fld id="{8B4A9805-B67D-5D4A-85DC-C8E27BA9210B}"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cessible Inline Equations">
    <p:bg>
      <p:bgPr>
        <a:solidFill>
          <a:srgbClr val="FFFFFF"/>
        </a:solidFill>
        <a:effectLst/>
      </p:bgPr>
    </p:bg>
    <p:spTree>
      <p:nvGrpSpPr>
        <p:cNvPr id="1" name=""/>
        <p:cNvGrpSpPr/>
        <p:nvPr/>
      </p:nvGrpSpPr>
      <p:grpSpPr>
        <a:xfrm>
          <a:off x="0" y="0"/>
          <a:ext cx="0" cy="0"/>
          <a:chOff x="0" y="0"/>
          <a:chExt cx="0" cy="0"/>
        </a:xfrm>
      </p:grpSpPr>
      <p:sp>
        <p:nvSpPr>
          <p:cNvPr id="12" name="Title 1"/>
          <p:cNvSpPr>
            <a:spLocks noGrp="1"/>
          </p:cNvSpPr>
          <p:nvPr>
            <p:ph type="title"/>
          </p:nvPr>
        </p:nvSpPr>
        <p:spPr>
          <a:xfrm>
            <a:off x="838200" y="660633"/>
            <a:ext cx="10515600" cy="624689"/>
          </a:xfrm>
        </p:spPr>
        <p:txBody>
          <a:bodyPr>
            <a:normAutofit/>
          </a:bodyPr>
          <a:lstStyle>
            <a:lvl1pPr>
              <a:defRPr sz="3200">
                <a:solidFill>
                  <a:srgbClr val="007B80"/>
                </a:solidFill>
              </a:defRPr>
            </a:lvl1pPr>
          </a:lstStyle>
          <a:p>
            <a:r>
              <a:rPr lang="en-US"/>
              <a:t>Click to edit Master title style</a:t>
            </a:r>
          </a:p>
        </p:txBody>
      </p:sp>
      <p:sp>
        <p:nvSpPr>
          <p:cNvPr id="19" name="Content Placeholder 1">
            <a:extLst>
              <a:ext uri="{FF2B5EF4-FFF2-40B4-BE49-F238E27FC236}">
                <a16:creationId xmlns:a16="http://schemas.microsoft.com/office/drawing/2014/main" id="{02396F16-A1A2-3D48-A658-9450CA7994B6}"/>
              </a:ext>
            </a:extLst>
          </p:cNvPr>
          <p:cNvSpPr>
            <a:spLocks noGrp="1"/>
          </p:cNvSpPr>
          <p:nvPr>
            <p:ph sz="quarter" idx="18" hasCustomPrompt="1"/>
          </p:nvPr>
        </p:nvSpPr>
        <p:spPr>
          <a:xfrm>
            <a:off x="838199" y="1455738"/>
            <a:ext cx="10525125" cy="599204"/>
          </a:xfrm>
        </p:spPr>
        <p:txBody>
          <a:bodyPr>
            <a:normAutofit/>
          </a:bodyPr>
          <a:lstStyle>
            <a:lvl1pPr>
              <a:defRPr sz="2400"/>
            </a:lvl1pPr>
            <a:lvl2pPr marL="457200" indent="0">
              <a:buNone/>
              <a:defRPr/>
            </a:lvl2pPr>
          </a:lstStyle>
          <a:p>
            <a:pPr lvl="0"/>
            <a:r>
              <a:rPr lang="en-US" sz="2400" dirty="0"/>
              <a:t>This is the first placeholder. I will create an equation here: </a:t>
            </a:r>
            <a:endParaRPr lang="en-US" dirty="0"/>
          </a:p>
        </p:txBody>
      </p:sp>
      <p:sp>
        <p:nvSpPr>
          <p:cNvPr id="22" name="Content Placeholder 2">
            <a:extLst>
              <a:ext uri="{FF2B5EF4-FFF2-40B4-BE49-F238E27FC236}">
                <a16:creationId xmlns:a16="http://schemas.microsoft.com/office/drawing/2014/main" id="{230DF612-BCBF-B44D-9FA4-F317AB91893F}"/>
              </a:ext>
            </a:extLst>
          </p:cNvPr>
          <p:cNvSpPr>
            <a:spLocks noGrp="1"/>
          </p:cNvSpPr>
          <p:nvPr>
            <p:ph sz="quarter" idx="17" hasCustomPrompt="1"/>
          </p:nvPr>
        </p:nvSpPr>
        <p:spPr>
          <a:xfrm>
            <a:off x="838199" y="2703513"/>
            <a:ext cx="10525125" cy="984250"/>
          </a:xfrm>
        </p:spPr>
        <p:txBody>
          <a:bodyPr/>
          <a:lstStyle>
            <a:lvl1pPr>
              <a:defRPr sz="2400"/>
            </a:lvl1pPr>
            <a:lvl3pPr marL="914400" indent="0">
              <a:buNone/>
              <a:defRPr/>
            </a:lvl3pPr>
            <a:lvl4pPr marL="1371600" indent="0">
              <a:buNone/>
              <a:defRPr/>
            </a:lvl4pPr>
            <a:lvl5pPr marL="1828800" indent="0">
              <a:buNone/>
              <a:defRPr/>
            </a:lvl5pPr>
          </a:lstStyle>
          <a:p>
            <a:pPr lvl="0"/>
            <a:r>
              <a:rPr lang="en-US" dirty="0"/>
              <a:t>This placeholder follows the equation. Equations must be displayed separately from text. Placeholder can be sized and repositioned to appear inline/close to equation.</a:t>
            </a:r>
          </a:p>
        </p:txBody>
      </p:sp>
      <p:sp>
        <p:nvSpPr>
          <p:cNvPr id="24" name="Content Placeholder 3">
            <a:extLst>
              <a:ext uri="{FF2B5EF4-FFF2-40B4-BE49-F238E27FC236}">
                <a16:creationId xmlns:a16="http://schemas.microsoft.com/office/drawing/2014/main" id="{9EC10924-71DE-FB49-89FF-EE6CCB140107}"/>
              </a:ext>
            </a:extLst>
          </p:cNvPr>
          <p:cNvSpPr>
            <a:spLocks noGrp="1"/>
          </p:cNvSpPr>
          <p:nvPr>
            <p:ph sz="quarter" idx="19" hasCustomPrompt="1"/>
          </p:nvPr>
        </p:nvSpPr>
        <p:spPr>
          <a:xfrm>
            <a:off x="813898" y="4243189"/>
            <a:ext cx="10539902" cy="1135056"/>
          </a:xfrm>
        </p:spPr>
        <p:txBody>
          <a:bodyPr>
            <a:normAutofit/>
          </a:bodyPr>
          <a:lstStyle>
            <a:lvl1pPr>
              <a:defRPr sz="2400"/>
            </a:lvl1pPr>
            <a:lvl2pPr marL="457200" indent="0">
              <a:buNone/>
              <a:defRPr/>
            </a:lvl2pPr>
          </a:lstStyle>
          <a:p>
            <a:pPr lvl="0"/>
            <a:r>
              <a:rPr lang="en-US" sz="2400" dirty="0"/>
              <a:t>This is another text placeholder. If additional placeholders must be created, enter the Slide Master and click “Insert Placeholder” within the Ribbon. DO NOT add text boxes. Check the Reading Order in the Selection Pane.</a:t>
            </a:r>
            <a:endParaRPr lang="en-US" dirty="0"/>
          </a:p>
        </p:txBody>
      </p:sp>
      <p:cxnSp>
        <p:nvCxnSpPr>
          <p:cNvPr id="6" name="Straight Connector 5"/>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0"/>
          </p:nvPr>
        </p:nvSpPr>
        <p:spPr>
          <a:xfrm>
            <a:off x="838200" y="6356350"/>
            <a:ext cx="2743200" cy="365125"/>
          </a:xfrm>
        </p:spPr>
        <p:txBody>
          <a:bodyPr/>
          <a:lstStyle>
            <a:lvl1pPr>
              <a:defRPr>
                <a:solidFill>
                  <a:schemeClr val="tx1"/>
                </a:solidFill>
              </a:defRPr>
            </a:lvl1pPr>
          </a:lstStyle>
          <a:p>
            <a:fld id="{2EDA089A-53A7-3F43-88BD-596888B644C3}" type="datetimeFigureOut">
              <a:rPr lang="en-US" smtClean="0"/>
              <a:pPr/>
              <a:t>3/3/2021</a:t>
            </a:fld>
            <a:endParaRPr lang="en-US" dirty="0"/>
          </a:p>
        </p:txBody>
      </p:sp>
      <p:sp>
        <p:nvSpPr>
          <p:cNvPr id="8"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9"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losing Credit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solidFill>
                  <a:srgbClr val="007B80"/>
                </a:solidFill>
              </a:defRPr>
            </a:lvl1pPr>
          </a:lstStyle>
          <a:p>
            <a:r>
              <a:rPr lang="en-US" dirty="0"/>
              <a:t>Click to Add Title</a:t>
            </a:r>
          </a:p>
        </p:txBody>
      </p:sp>
      <p:sp>
        <p:nvSpPr>
          <p:cNvPr id="3" name="Content Placeholder 2"/>
          <p:cNvSpPr>
            <a:spLocks noGrp="1"/>
          </p:cNvSpPr>
          <p:nvPr>
            <p:ph idx="1"/>
          </p:nvPr>
        </p:nvSpPr>
        <p:spPr>
          <a:xfrm>
            <a:off x="838200" y="1456791"/>
            <a:ext cx="8552234" cy="4755473"/>
          </a:xfrm>
        </p:spPr>
        <p:txBody>
          <a:bodyPr/>
          <a:lstStyle>
            <a:lvl1pPr marL="0" indent="0">
              <a:buNone/>
              <a:defRPr sz="2400" b="0" i="0">
                <a:latin typeface="+mj-lt"/>
                <a:ea typeface="Cambria" charset="0"/>
                <a:cs typeface="Cambria" charset="0"/>
              </a:defRPr>
            </a:lvl1pPr>
            <a:lvl2pPr marL="571500" indent="-227013">
              <a:tabLst/>
              <a:defRPr b="0" i="0">
                <a:latin typeface="+mj-lt"/>
                <a:ea typeface="Calibri" charset="0"/>
                <a:cs typeface="Calibri" charset="0"/>
              </a:defRPr>
            </a:lvl2pPr>
            <a:lvl3pPr marL="1030288" indent="-225425">
              <a:tabLst/>
              <a:defRPr b="0">
                <a:latin typeface="+mj-lt"/>
              </a:defRPr>
            </a:lvl3pPr>
            <a:lvl4pPr marL="1490663" indent="-233363">
              <a:tabLst/>
              <a:defRPr b="0">
                <a:latin typeface="+mj-lt"/>
              </a:defRPr>
            </a:lvl4pPr>
            <a:lvl5pPr>
              <a:defRPr>
                <a:latin typeface="+mj-lt"/>
              </a:defRPr>
            </a:lvl5pPr>
          </a:lstStyle>
          <a:p>
            <a:pPr lvl="0"/>
            <a:r>
              <a:rPr lang="en-US"/>
              <a:t>Edit Master text styles</a:t>
            </a:r>
          </a:p>
          <a:p>
            <a:pPr lvl="1"/>
            <a:r>
              <a:rPr lang="en-US"/>
              <a:t>Second level</a:t>
            </a:r>
          </a:p>
          <a:p>
            <a:pPr lvl="2"/>
            <a:r>
              <a:rPr lang="en-US"/>
              <a:t>Third level</a:t>
            </a:r>
          </a:p>
          <a:p>
            <a:pPr lvl="3"/>
            <a:r>
              <a:rPr lang="en-US"/>
              <a:t>Fourth level</a:t>
            </a:r>
          </a:p>
        </p:txBody>
      </p:sp>
      <p:cxnSp>
        <p:nvCxnSpPr>
          <p:cNvPr id="5" name="Straight Connector 4"/>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6" name="Date Placeholder 2"/>
          <p:cNvSpPr>
            <a:spLocks noGrp="1"/>
          </p:cNvSpPr>
          <p:nvPr>
            <p:ph type="dt" sz="half" idx="10"/>
          </p:nvPr>
        </p:nvSpPr>
        <p:spPr>
          <a:xfrm>
            <a:off x="838200" y="6356350"/>
            <a:ext cx="2743200" cy="365125"/>
          </a:xfrm>
        </p:spPr>
        <p:txBody>
          <a:bodyPr/>
          <a:lstStyle>
            <a:lvl1pPr>
              <a:defRPr sz="1500">
                <a:solidFill>
                  <a:schemeClr val="tx1"/>
                </a:solidFill>
                <a:latin typeface="Calibri" panose="020F0502020204030204" pitchFamily="34" charset="0"/>
                <a:cs typeface="Calibri" panose="020F0502020204030204" pitchFamily="34" charset="0"/>
              </a:defRPr>
            </a:lvl1pPr>
          </a:lstStyle>
          <a:p>
            <a:fld id="{2EDA089A-53A7-3F43-88BD-596888B644C3}" type="datetimeFigureOut">
              <a:rPr lang="en-US" smtClean="0"/>
              <a:pPr/>
              <a:t>3/3/2021</a:t>
            </a:fld>
            <a:endParaRPr lang="en-US" dirty="0"/>
          </a:p>
        </p:txBody>
      </p:sp>
      <p:sp>
        <p:nvSpPr>
          <p:cNvPr id="7" name="Footer Placeholder 3"/>
          <p:cNvSpPr>
            <a:spLocks noGrp="1"/>
          </p:cNvSpPr>
          <p:nvPr>
            <p:ph type="ftr" sz="quarter" idx="11"/>
          </p:nvPr>
        </p:nvSpPr>
        <p:spPr>
          <a:xfrm>
            <a:off x="4038600" y="6356350"/>
            <a:ext cx="4114800" cy="365125"/>
          </a:xfrm>
        </p:spPr>
        <p:txBody>
          <a:bodyPr/>
          <a:lstStyle>
            <a:lvl1pPr>
              <a:defRPr sz="1500">
                <a:solidFill>
                  <a:schemeClr val="tx1"/>
                </a:solidFill>
                <a:latin typeface="Calibri" panose="020F0502020204030204" pitchFamily="34" charset="0"/>
                <a:cs typeface="Calibri" panose="020F0502020204030204" pitchFamily="34" charset="0"/>
              </a:defRPr>
            </a:lvl1pPr>
          </a:lstStyle>
          <a:p>
            <a:endParaRPr lang="en-US" dirty="0"/>
          </a:p>
        </p:txBody>
      </p:sp>
      <p:sp>
        <p:nvSpPr>
          <p:cNvPr id="8"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pic>
        <p:nvPicPr>
          <p:cNvPr id="9" name="Picture 8" descr="A tree with a mountain in the background&#10;&#10;Description generated with high confidence">
            <a:extLst>
              <a:ext uri="{FF2B5EF4-FFF2-40B4-BE49-F238E27FC236}">
                <a16:creationId xmlns:a16="http://schemas.microsoft.com/office/drawing/2014/main" id="{CFCF0B1C-4B3C-F344-8A99-16E67138CD67}"/>
              </a:ext>
            </a:extLst>
          </p:cNvPr>
          <p:cNvPicPr>
            <a:picLocks noChangeAspect="1"/>
          </p:cNvPicPr>
          <p:nvPr userDrawn="1"/>
        </p:nvPicPr>
        <p:blipFill>
          <a:blip r:embed="rId2"/>
          <a:stretch>
            <a:fillRect/>
          </a:stretch>
        </p:blipFill>
        <p:spPr>
          <a:xfrm>
            <a:off x="11049640" y="244935"/>
            <a:ext cx="914300" cy="292110"/>
          </a:xfrm>
          <a:prstGeom prst="rect">
            <a:avLst/>
          </a:prstGeom>
        </p:spPr>
      </p:pic>
    </p:spTree>
    <p:extLst>
      <p:ext uri="{BB962C8B-B14F-4D97-AF65-F5344CB8AC3E}">
        <p14:creationId xmlns:p14="http://schemas.microsoft.com/office/powerpoint/2010/main" val="810354789"/>
      </p:ext>
    </p:extLst>
  </p:cSld>
  <p:clrMapOvr>
    <a:masterClrMapping/>
  </p:clrMapOvr>
  <p:extLst>
    <p:ext uri="{DCECCB84-F9BA-43D5-87BE-67443E8EF086}">
      <p15:sldGuideLst xmlns:p15="http://schemas.microsoft.com/office/powerpoint/2012/main">
        <p15:guide id="1" orient="horz" pos="792"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9042400" cy="1265238"/>
          </a:xfrm>
          <a:prstGeom prst="rect">
            <a:avLst/>
          </a:prstGeom>
        </p:spPr>
        <p:txBody>
          <a:bodyPr vert="horz" anchor="ctr" anchorCtr="1"/>
          <a:lstStyle>
            <a:lvl1pPr algn="ctr">
              <a:defRPr sz="3600" baseline="0">
                <a:latin typeface="Times New Roman"/>
              </a:defRPr>
            </a:lvl1pPr>
          </a:lstStyle>
          <a:p>
            <a:r>
              <a:rPr lang="en-US"/>
              <a:t>Click to edit Master title style</a:t>
            </a:r>
            <a:endParaRPr lang="en-US" dirty="0"/>
          </a:p>
        </p:txBody>
      </p:sp>
      <p:sp>
        <p:nvSpPr>
          <p:cNvPr id="4" name="Picture Placeholder 3"/>
          <p:cNvSpPr>
            <a:spLocks noGrp="1"/>
          </p:cNvSpPr>
          <p:nvPr>
            <p:ph type="pic" sz="quarter" idx="10"/>
          </p:nvPr>
        </p:nvSpPr>
        <p:spPr>
          <a:xfrm>
            <a:off x="508000" y="1828800"/>
            <a:ext cx="11379200" cy="4724400"/>
          </a:xfrm>
          <a:prstGeom prst="rect">
            <a:avLst/>
          </a:prstGeom>
        </p:spPr>
        <p:txBody>
          <a:bodyPr vert="horz"/>
          <a:lstStyle>
            <a:lvl1pPr>
              <a:buClrTx/>
              <a:defRPr>
                <a:latin typeface="Tahoma"/>
              </a:defRPr>
            </a:lvl1pPr>
          </a:lstStyle>
          <a:p>
            <a:pPr lvl="0"/>
            <a:r>
              <a:rPr lang="en-US" noProof="0" dirty="0"/>
              <a:t>Drag picture to placeholder or click icon to add</a:t>
            </a:r>
          </a:p>
        </p:txBody>
      </p:sp>
      <p:sp>
        <p:nvSpPr>
          <p:cNvPr id="5" name="Rectangle 6"/>
          <p:cNvSpPr>
            <a:spLocks noGrp="1" noChangeArrowheads="1"/>
          </p:cNvSpPr>
          <p:nvPr>
            <p:ph type="sldNum" sz="quarter" idx="11"/>
          </p:nvPr>
        </p:nvSpPr>
        <p:spPr>
          <a:xfrm>
            <a:off x="9652000" y="65532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99F9B462-6563-5D4A-A01D-F5CAAE6D317D}" type="slidenum">
              <a:rPr lang="en-US" altLang="en-US"/>
              <a:pPr/>
              <a:t>‹#›</a:t>
            </a:fld>
            <a:endParaRPr lang="en-US" altLang="en-US" dirty="0"/>
          </a:p>
        </p:txBody>
      </p:sp>
    </p:spTree>
    <p:extLst>
      <p:ext uri="{BB962C8B-B14F-4D97-AF65-F5344CB8AC3E}">
        <p14:creationId xmlns:p14="http://schemas.microsoft.com/office/powerpoint/2010/main" val="3804945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endParaRPr lang="ru-RU" altLang="en-US"/>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fld id="{BA583245-5FC0-1F44-9CE0-7F1A9BEEFAB6}" type="slidenum">
              <a:rPr lang="ru-RU" altLang="en-US"/>
              <a:pPr/>
              <a:t>‹#›</a:t>
            </a:fld>
            <a:endParaRPr lang="ru-RU" altLang="en-US"/>
          </a:p>
        </p:txBody>
      </p:sp>
    </p:spTree>
    <p:extLst>
      <p:ext uri="{BB962C8B-B14F-4D97-AF65-F5344CB8AC3E}">
        <p14:creationId xmlns:p14="http://schemas.microsoft.com/office/powerpoint/2010/main" val="2579859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1" y="657761"/>
            <a:ext cx="10387520" cy="624689"/>
          </a:xfrm>
        </p:spPr>
        <p:txBody>
          <a:bodyPr>
            <a:normAutofit/>
          </a:bodyPr>
          <a:lstStyle>
            <a:lvl1pPr>
              <a:defRPr sz="3200">
                <a:solidFill>
                  <a:srgbClr val="007B80"/>
                </a:solidFill>
              </a:defRPr>
            </a:lvl1pPr>
          </a:lstStyle>
          <a:p>
            <a:r>
              <a:rPr lang="en-US" dirty="0"/>
              <a:t>Click to Add Title</a:t>
            </a:r>
          </a:p>
        </p:txBody>
      </p:sp>
      <p:sp>
        <p:nvSpPr>
          <p:cNvPr id="3" name="Content Placeholder 2"/>
          <p:cNvSpPr>
            <a:spLocks noGrp="1"/>
          </p:cNvSpPr>
          <p:nvPr>
            <p:ph idx="1"/>
          </p:nvPr>
        </p:nvSpPr>
        <p:spPr>
          <a:xfrm>
            <a:off x="914400" y="1456791"/>
            <a:ext cx="10387519" cy="5309769"/>
          </a:xfrm>
        </p:spPr>
        <p:txBody>
          <a:bodyPr>
            <a:normAutofit/>
          </a:bodyPr>
          <a:lstStyle>
            <a:lvl1pPr marL="0" indent="0">
              <a:lnSpc>
                <a:spcPct val="100000"/>
              </a:lnSpc>
              <a:buNone/>
              <a:defRPr sz="2800" b="0" i="0">
                <a:latin typeface="+mj-lt"/>
                <a:ea typeface="Cambria" charset="0"/>
                <a:cs typeface="Cambria" charset="0"/>
              </a:defRPr>
            </a:lvl1pPr>
            <a:lvl2pPr marL="571500" indent="-227013">
              <a:lnSpc>
                <a:spcPct val="100000"/>
              </a:lnSpc>
              <a:tabLst/>
              <a:defRPr sz="2800" b="0" i="0">
                <a:latin typeface="+mj-lt"/>
                <a:ea typeface="Calibri" charset="0"/>
                <a:cs typeface="Calibri" charset="0"/>
              </a:defRPr>
            </a:lvl2pPr>
            <a:lvl3pPr marL="1030288" indent="-225425">
              <a:lnSpc>
                <a:spcPct val="100000"/>
              </a:lnSpc>
              <a:tabLst/>
              <a:defRPr sz="2800" b="0">
                <a:latin typeface="+mj-lt"/>
              </a:defRPr>
            </a:lvl3pPr>
            <a:lvl4pPr marL="1490663" indent="-233363">
              <a:lnSpc>
                <a:spcPct val="100000"/>
              </a:lnSpc>
              <a:tabLst/>
              <a:defRPr sz="2800" b="0">
                <a:latin typeface="+mj-lt"/>
              </a:defRPr>
            </a:lvl4pPr>
            <a:lvl5pPr>
              <a:defRPr>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 name="Straight Connector 4"/>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314291"/>
      </p:ext>
    </p:extLst>
  </p:cSld>
  <p:clrMapOvr>
    <a:masterClrMapping/>
  </p:clrMapOvr>
  <p:extLst>
    <p:ext uri="{DCECCB84-F9BA-43D5-87BE-67443E8EF086}">
      <p15:sldGuideLst xmlns:p15="http://schemas.microsoft.com/office/powerpoint/2012/main">
        <p15:guide id="1" orient="horz" pos="792">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52086" y="1816318"/>
            <a:ext cx="3932237" cy="1600200"/>
          </a:xfrm>
        </p:spPr>
        <p:txBody>
          <a:bodyPr anchor="b">
            <a:normAutofit/>
          </a:bodyPr>
          <a:lstStyle>
            <a:lvl1pPr>
              <a:defRPr sz="3600">
                <a:solidFill>
                  <a:srgbClr val="007B80"/>
                </a:solidFill>
              </a:defRPr>
            </a:lvl1pPr>
          </a:lstStyle>
          <a:p>
            <a:r>
              <a:rPr lang="en-US" dirty="0"/>
              <a:t>Click to edit Master title style</a:t>
            </a:r>
          </a:p>
        </p:txBody>
      </p:sp>
      <p:sp>
        <p:nvSpPr>
          <p:cNvPr id="3" name="Picture Placeholder 3"/>
          <p:cNvSpPr>
            <a:spLocks noGrp="1"/>
          </p:cNvSpPr>
          <p:nvPr>
            <p:ph type="pic" idx="1"/>
          </p:nvPr>
        </p:nvSpPr>
        <p:spPr>
          <a:xfrm>
            <a:off x="433137" y="98742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cxnSp>
        <p:nvCxnSpPr>
          <p:cNvPr id="8" name="Straight Connector 7"/>
          <p:cNvCxnSpPr/>
          <p:nvPr userDrawn="1"/>
        </p:nvCxnSpPr>
        <p:spPr>
          <a:xfrm flipV="1">
            <a:off x="7652086" y="3416518"/>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6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0064" y="1824037"/>
            <a:ext cx="3932237" cy="1600200"/>
          </a:xfrm>
        </p:spPr>
        <p:txBody>
          <a:bodyPr anchor="b">
            <a:normAutofit/>
          </a:bodyPr>
          <a:lstStyle>
            <a:lvl1pPr>
              <a:defRPr sz="3600">
                <a:solidFill>
                  <a:srgbClr val="007B80"/>
                </a:solidFill>
              </a:defRPr>
            </a:lvl1pPr>
          </a:lstStyle>
          <a:p>
            <a:r>
              <a:rPr lang="en-US" dirty="0"/>
              <a:t>Click to edit Master title style</a:t>
            </a:r>
          </a:p>
        </p:txBody>
      </p:sp>
      <p:sp>
        <p:nvSpPr>
          <p:cNvPr id="3" name="Picture Placeholder 3"/>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cxnSp>
        <p:nvCxnSpPr>
          <p:cNvPr id="8" name="Straight Connector 7"/>
          <p:cNvCxnSpPr/>
          <p:nvPr userDrawn="1"/>
        </p:nvCxnSpPr>
        <p:spPr>
          <a:xfrm flipV="1">
            <a:off x="914401" y="3416518"/>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66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FFF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11887200" cy="6400800"/>
          </a:xfrm>
        </p:spPr>
        <p:txBody>
          <a:bodyPr/>
          <a:lstStyle>
            <a:lvl1pPr marL="0" indent="0">
              <a:buNone/>
              <a:defRPr sz="2400" b="0" i="0">
                <a:latin typeface="+mj-lt"/>
                <a:ea typeface="Cambria" charset="0"/>
                <a:cs typeface="Cambria" charset="0"/>
              </a:defRPr>
            </a:lvl1pPr>
            <a:lvl2pPr marL="571500" indent="-227013">
              <a:tabLst/>
              <a:defRPr b="0" i="0">
                <a:latin typeface="+mj-lt"/>
                <a:ea typeface="Calibri" charset="0"/>
                <a:cs typeface="Calibri" charset="0"/>
              </a:defRPr>
            </a:lvl2pPr>
            <a:lvl3pPr marL="1030288" indent="-225425">
              <a:tabLst/>
              <a:defRPr b="0">
                <a:latin typeface="+mj-lt"/>
              </a:defRPr>
            </a:lvl3pPr>
            <a:lvl4pPr marL="1490663" indent="-233363">
              <a:tabLst/>
              <a:defRPr b="0">
                <a:latin typeface="+mj-lt"/>
              </a:defRPr>
            </a:lvl4pPr>
            <a:lvl5pPr>
              <a:defRPr>
                <a:latin typeface="+mj-lt"/>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43236587"/>
      </p:ext>
    </p:extLst>
  </p:cSld>
  <p:clrMapOvr>
    <a:masterClrMapping/>
  </p:clrMapOvr>
  <p:extLst>
    <p:ext uri="{DCECCB84-F9BA-43D5-87BE-67443E8EF086}">
      <p15:sldGuideLst xmlns:p15="http://schemas.microsoft.com/office/powerpoint/2012/main">
        <p15:guide id="1" orient="horz" pos="792">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690074"/>
            <a:ext cx="10515600" cy="2056017"/>
          </a:xfrm>
        </p:spPr>
        <p:txBody>
          <a:bodyPr anchor="b">
            <a:normAutofit/>
          </a:bodyPr>
          <a:lstStyle>
            <a:lvl1pPr>
              <a:defRPr sz="44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291295"/>
            <a:ext cx="10515600" cy="1500187"/>
          </a:xfrm>
        </p:spPr>
        <p:txBody>
          <a:bodyPr/>
          <a:lstStyle>
            <a:lvl1pPr marL="0" indent="0">
              <a:buNone/>
              <a:defRPr sz="2400">
                <a:solidFill>
                  <a:srgbClr val="58697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C3C475-8FF0-0E45-A44E-A4DD8F99FDBB}"/>
              </a:ext>
            </a:extLst>
          </p:cNvPr>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5" name="Footer Placeholder 4">
            <a:extLst>
              <a:ext uri="{FF2B5EF4-FFF2-40B4-BE49-F238E27FC236}">
                <a16:creationId xmlns:a16="http://schemas.microsoft.com/office/drawing/2014/main" id="{7553830C-0ADA-884F-8B1D-372A1FAEC38F}"/>
              </a:ext>
            </a:extLst>
          </p:cNvPr>
          <p:cNvSpPr>
            <a:spLocks noGrp="1"/>
          </p:cNvSpPr>
          <p:nvPr>
            <p:ph type="ftr" sz="quarter" idx="11"/>
          </p:nvPr>
        </p:nvSpPr>
        <p:spPr/>
        <p:txBody>
          <a:bodyPr/>
          <a:lstStyle>
            <a:lvl1pPr>
              <a:defRPr sz="15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91C77EB8-0174-6D4F-A8E6-D9C934F6C74D}"/>
              </a:ext>
            </a:extLst>
          </p:cNvPr>
          <p:cNvSpPr>
            <a:spLocks noGrp="1"/>
          </p:cNvSpPr>
          <p:nvPr>
            <p:ph type="sldNum" sz="quarter" idx="12"/>
          </p:nvPr>
        </p:nvSpPr>
        <p:spPr/>
        <p:txBody>
          <a:bodyPr/>
          <a:lstStyle>
            <a:lvl1pPr>
              <a:defRPr sz="1500">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29164944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lvl1pPr>
              <a:defRPr sz="3200">
                <a:solidFill>
                  <a:srgbClr val="007B8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914400" y="1460944"/>
            <a:ext cx="5181600" cy="529599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200" y="1460944"/>
            <a:ext cx="5181600" cy="5295991"/>
          </a:xfrm>
        </p:spPr>
        <p:txBody>
          <a:bodyPr/>
          <a:lstStyle/>
          <a:p>
            <a:pPr lvl="0"/>
            <a:r>
              <a:rPr lang="en-US"/>
              <a:t>Edit Master text styles</a:t>
            </a:r>
          </a:p>
          <a:p>
            <a:pPr lvl="1"/>
            <a:r>
              <a:rPr lang="en-US"/>
              <a:t>Second level</a:t>
            </a:r>
          </a:p>
          <a:p>
            <a:pPr lvl="2"/>
            <a:r>
              <a:rPr lang="en-US"/>
              <a:t>Third level</a:t>
            </a:r>
          </a:p>
          <a:p>
            <a:pPr lvl="3"/>
            <a:r>
              <a:rPr lang="en-US"/>
              <a:t>Fourth level</a:t>
            </a:r>
          </a:p>
        </p:txBody>
      </p:sp>
      <p:cxnSp>
        <p:nvCxnSpPr>
          <p:cNvPr id="9" name="Straight Connector 8"/>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60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bg>
      <p:bgPr>
        <a:solidFill>
          <a:srgbClr val="FFFFFF"/>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838200" y="663169"/>
            <a:ext cx="10515600" cy="624689"/>
          </a:xfrm>
        </p:spPr>
        <p:txBody>
          <a:bodyPr>
            <a:normAutofit/>
          </a:bodyPr>
          <a:lstStyle>
            <a:lvl1pPr>
              <a:defRPr sz="3200">
                <a:solidFill>
                  <a:srgbClr val="007B80"/>
                </a:solidFill>
              </a:defRPr>
            </a:lvl1pPr>
          </a:lstStyle>
          <a:p>
            <a:r>
              <a:rPr lang="en-US"/>
              <a:t>Click to edit Master title style</a:t>
            </a:r>
            <a:endParaRPr lang="en-US" dirty="0"/>
          </a:p>
        </p:txBody>
      </p:sp>
      <p:sp>
        <p:nvSpPr>
          <p:cNvPr id="14" name="Content Placeholder 2"/>
          <p:cNvSpPr>
            <a:spLocks noGrp="1"/>
          </p:cNvSpPr>
          <p:nvPr>
            <p:ph sz="quarter" idx="13"/>
          </p:nvPr>
        </p:nvSpPr>
        <p:spPr>
          <a:xfrm>
            <a:off x="838200" y="1457505"/>
            <a:ext cx="5159375" cy="2167128"/>
          </a:xfrm>
        </p:spPr>
        <p:txBody>
          <a:bodyPr/>
          <a:lstStyle/>
          <a:p>
            <a:pPr lvl="0"/>
            <a:r>
              <a:rPr lang="en-US"/>
              <a:t>Edit Master text styles</a:t>
            </a:r>
          </a:p>
          <a:p>
            <a:pPr lvl="1"/>
            <a:r>
              <a:rPr lang="en-US"/>
              <a:t>Second level</a:t>
            </a:r>
          </a:p>
          <a:p>
            <a:pPr lvl="2"/>
            <a:r>
              <a:rPr lang="en-US"/>
              <a:t>Third level</a:t>
            </a:r>
          </a:p>
        </p:txBody>
      </p:sp>
      <p:sp>
        <p:nvSpPr>
          <p:cNvPr id="16" name="Content Placeholder 3"/>
          <p:cNvSpPr>
            <a:spLocks noGrp="1"/>
          </p:cNvSpPr>
          <p:nvPr>
            <p:ph sz="quarter" idx="14"/>
          </p:nvPr>
        </p:nvSpPr>
        <p:spPr>
          <a:xfrm>
            <a:off x="6172200" y="1457095"/>
            <a:ext cx="5181600" cy="2166938"/>
          </a:xfrm>
        </p:spPr>
        <p:txBody>
          <a:bodyPr/>
          <a:lstStyle/>
          <a:p>
            <a:pPr lvl="0"/>
            <a:r>
              <a:rPr lang="en-US"/>
              <a:t>Edit Master text styles</a:t>
            </a:r>
          </a:p>
          <a:p>
            <a:pPr lvl="1"/>
            <a:r>
              <a:rPr lang="en-US"/>
              <a:t>Second level</a:t>
            </a:r>
          </a:p>
          <a:p>
            <a:pPr lvl="2"/>
            <a:r>
              <a:rPr lang="en-US"/>
              <a:t>Third level</a:t>
            </a:r>
          </a:p>
        </p:txBody>
      </p:sp>
      <p:sp>
        <p:nvSpPr>
          <p:cNvPr id="4" name="Content Placeholder 4"/>
          <p:cNvSpPr>
            <a:spLocks noGrp="1"/>
          </p:cNvSpPr>
          <p:nvPr>
            <p:ph sz="half" idx="2"/>
          </p:nvPr>
        </p:nvSpPr>
        <p:spPr>
          <a:xfrm>
            <a:off x="839788" y="4040252"/>
            <a:ext cx="5157787" cy="2168270"/>
          </a:xfrm>
        </p:spPr>
        <p:txBody>
          <a:body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72200" y="4040252"/>
            <a:ext cx="5183188" cy="2168270"/>
          </a:xfrm>
        </p:spPr>
        <p:txBody>
          <a:bodyPr/>
          <a:lstStyle/>
          <a:p>
            <a:pPr lvl="0"/>
            <a:r>
              <a:rPr lang="en-US"/>
              <a:t>Edit Master text styles</a:t>
            </a:r>
          </a:p>
          <a:p>
            <a:pPr lvl="1"/>
            <a:r>
              <a:rPr lang="en-US"/>
              <a:t>Second level</a:t>
            </a:r>
          </a:p>
          <a:p>
            <a:pPr lvl="2"/>
            <a:r>
              <a:rPr lang="en-US"/>
              <a:t>Third level</a:t>
            </a:r>
          </a:p>
        </p:txBody>
      </p:sp>
      <p:cxnSp>
        <p:nvCxnSpPr>
          <p:cNvPr id="10" name="Straight Connector 9"/>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838200" y="6356350"/>
            <a:ext cx="2743200" cy="365125"/>
          </a:xfrm>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9"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11"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933367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60957"/>
            <a:ext cx="10515600" cy="624689"/>
          </a:xfrm>
        </p:spPr>
        <p:txBody>
          <a:bodyPr>
            <a:normAutofit/>
          </a:bodyPr>
          <a:lstStyle>
            <a:lvl1pPr algn="ctr">
              <a:defRPr sz="3200">
                <a:solidFill>
                  <a:srgbClr val="007B80"/>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4" name="Footer Placeholder 3"/>
          <p:cNvSpPr>
            <a:spLocks noGrp="1"/>
          </p:cNvSpPr>
          <p:nvPr>
            <p:ph type="ftr" sz="quarter" idx="11"/>
          </p:nvPr>
        </p:nvSpPr>
        <p:spPr/>
        <p:txBody>
          <a:bodyPr/>
          <a:lstStyle>
            <a:lvl1pPr>
              <a:defRPr sz="1500">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sz="1500">
                <a:solidFill>
                  <a:schemeClr val="tx1"/>
                </a:solidFill>
              </a:defRPr>
            </a:lvl1pPr>
          </a:lstStyle>
          <a:p>
            <a:fld id="{8B4A9805-B67D-5D4A-85DC-C8E27BA9210B}" type="slidenum">
              <a:rPr lang="en-US" smtClean="0"/>
              <a:pPr/>
              <a:t>‹#›</a:t>
            </a:fld>
            <a:endParaRPr lang="en-US" dirty="0"/>
          </a:p>
        </p:txBody>
      </p:sp>
      <p:cxnSp>
        <p:nvCxnSpPr>
          <p:cNvPr id="6" name="Straight Connector 5"/>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031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657761"/>
            <a:ext cx="10515600" cy="62468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4400" y="1453896"/>
            <a:ext cx="10515600" cy="492658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A089A-53A7-3F43-88BD-596888B644C3}" type="datetimeFigureOut">
              <a:rPr lang="en-US" smtClean="0"/>
              <a:pPr/>
              <a:t>3/3/2021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A9805-B67D-5D4A-85DC-C8E27BA9210B}" type="slidenum">
              <a:rPr lang="en-US" smtClean="0"/>
              <a:pPr/>
              <a:t>‹#›</a:t>
            </a:fld>
            <a:endParaRPr lang="en-US"/>
          </a:p>
        </p:txBody>
      </p:sp>
    </p:spTree>
    <p:extLst>
      <p:ext uri="{BB962C8B-B14F-4D97-AF65-F5344CB8AC3E}">
        <p14:creationId xmlns:p14="http://schemas.microsoft.com/office/powerpoint/2010/main" val="167455242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5" r:id="rId3"/>
    <p:sldLayoutId id="2147483666" r:id="rId4"/>
    <p:sldLayoutId id="2147483664" r:id="rId5"/>
    <p:sldLayoutId id="2147483651" r:id="rId6"/>
    <p:sldLayoutId id="2147483652" r:id="rId7"/>
    <p:sldLayoutId id="2147483653" r:id="rId8"/>
    <p:sldLayoutId id="2147483654" r:id="rId9"/>
    <p:sldLayoutId id="2147483656" r:id="rId10"/>
    <p:sldLayoutId id="2147483657" r:id="rId11"/>
    <p:sldLayoutId id="2147483658" r:id="rId12"/>
    <p:sldLayoutId id="2147483659" r:id="rId13"/>
    <p:sldLayoutId id="2147483650" r:id="rId14"/>
    <p:sldLayoutId id="2147483662" r:id="rId15"/>
    <p:sldLayoutId id="2147483663" r:id="rId16"/>
  </p:sldLayoutIdLst>
  <p:txStyles>
    <p:titleStyle>
      <a:lvl1pPr algn="l" defTabSz="914400" rtl="0" eaLnBrk="1" latinLnBrk="0" hangingPunct="1">
        <a:lnSpc>
          <a:spcPct val="90000"/>
        </a:lnSpc>
        <a:spcBef>
          <a:spcPct val="0"/>
        </a:spcBef>
        <a:buNone/>
        <a:defRPr sz="3200" b="1" i="0" kern="1200">
          <a:solidFill>
            <a:srgbClr val="007B80"/>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58697D"/>
          </a:solidFill>
          <a:latin typeface="+mj-lt"/>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rgbClr val="58697D"/>
          </a:solidFill>
          <a:latin typeface="+mj-lt"/>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rgbClr val="58697D"/>
          </a:solidFill>
          <a:latin typeface="+mj-lt"/>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rgbClr val="58697D"/>
          </a:solidFill>
          <a:latin typeface="+mj-lt"/>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rgbClr val="58697D"/>
          </a:solidFill>
          <a:latin typeface="+mj-lt"/>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a:t>CHAPTER 13</a:t>
            </a:r>
            <a:endParaRPr lang="en-US" dirty="0"/>
          </a:p>
        </p:txBody>
      </p:sp>
      <p:sp>
        <p:nvSpPr>
          <p:cNvPr id="3" name="Subtitle 2"/>
          <p:cNvSpPr>
            <a:spLocks noGrp="1"/>
          </p:cNvSpPr>
          <p:nvPr>
            <p:ph type="subTitle" idx="1"/>
          </p:nvPr>
        </p:nvSpPr>
        <p:spPr/>
        <p:txBody>
          <a:bodyPr/>
          <a:lstStyle/>
          <a:p>
            <a:r>
              <a:rPr lang="en-US"/>
              <a:t>The Federal Courts</a:t>
            </a:r>
            <a:endParaRPr lang="en-US" dirty="0"/>
          </a:p>
        </p:txBody>
      </p:sp>
      <p:pic>
        <p:nvPicPr>
          <p:cNvPr id="13" name="Picture Placeholder 12" descr="Cover of We the People, Thirteenth Essentials Edition">
            <a:extLst>
              <a:ext uri="{FF2B5EF4-FFF2-40B4-BE49-F238E27FC236}">
                <a16:creationId xmlns:a16="http://schemas.microsoft.com/office/drawing/2014/main" id="{1B87DF37-F81B-484D-89BC-FE6526C6799B}"/>
              </a:ext>
            </a:extLst>
          </p:cNvPr>
          <p:cNvPicPr>
            <a:picLocks noGrp="1" noChangeAspect="1"/>
          </p:cNvPicPr>
          <p:nvPr>
            <p:ph type="pic" sz="quarter" idx="13"/>
          </p:nvPr>
        </p:nvPicPr>
        <p:blipFill>
          <a:blip r:embed="rId2"/>
          <a:srcRect t="11" b="11"/>
          <a:stretch>
            <a:fillRect/>
          </a:stretch>
        </p:blipFill>
        <p:spPr/>
      </p:pic>
      <p:sp>
        <p:nvSpPr>
          <p:cNvPr id="14" name="Footer Placeholder 13">
            <a:extLst>
              <a:ext uri="{FF2B5EF4-FFF2-40B4-BE49-F238E27FC236}">
                <a16:creationId xmlns:a16="http://schemas.microsoft.com/office/drawing/2014/main" id="{60B64C41-1561-BD4F-9449-0D7AC0FC56E0}"/>
              </a:ext>
            </a:extLst>
          </p:cNvPr>
          <p:cNvSpPr>
            <a:spLocks noGrp="1"/>
          </p:cNvSpPr>
          <p:nvPr>
            <p:ph type="ftr" sz="quarter" idx="15"/>
          </p:nvPr>
        </p:nvSpPr>
        <p:spPr/>
        <p:txBody>
          <a:bodyPr/>
          <a:lstStyle/>
          <a:p>
            <a:r>
              <a:rPr lang="en-US"/>
              <a:t>Copyright © 2021 W. W. Norton &amp; Company, Inc.</a:t>
            </a:r>
            <a:endParaRPr lang="en-US" dirty="0"/>
          </a:p>
        </p:txBody>
      </p:sp>
    </p:spTree>
    <p:extLst>
      <p:ext uri="{BB962C8B-B14F-4D97-AF65-F5344CB8AC3E}">
        <p14:creationId xmlns:p14="http://schemas.microsoft.com/office/powerpoint/2010/main" val="544821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en-US"/>
              <a:t>The Plea Bargain</a:t>
            </a:r>
            <a:endParaRPr lang="en-US" altLang="en-US" dirty="0"/>
          </a:p>
        </p:txBody>
      </p:sp>
      <p:sp>
        <p:nvSpPr>
          <p:cNvPr id="36866" name="Content Placeholder 2"/>
          <p:cNvSpPr>
            <a:spLocks noGrp="1"/>
          </p:cNvSpPr>
          <p:nvPr>
            <p:ph idx="1"/>
          </p:nvPr>
        </p:nvSpPr>
        <p:spPr/>
        <p:txBody>
          <a:bodyPr/>
          <a:lstStyle/>
          <a:p>
            <a:r>
              <a:rPr lang="en-US" altLang="en-US" dirty="0"/>
              <a:t>In both criminal and civil matters, most cases are settled before trial through negotiated agreements between the parties involved.</a:t>
            </a:r>
          </a:p>
          <a:p>
            <a:endParaRPr lang="en-US" altLang="en-US" b="1" dirty="0"/>
          </a:p>
          <a:p>
            <a:r>
              <a:rPr lang="en-US" altLang="en-US" b="1" dirty="0"/>
              <a:t>Plea bargain: </a:t>
            </a:r>
            <a:r>
              <a:rPr lang="en-US" altLang="en-US" dirty="0"/>
              <a:t>a negotiated agreement in a criminal case in which a defendant agrees to plead guilty in return for the state’s agreement to reduce the severity of the criminal charge or prison sentence the defendant is facing</a:t>
            </a:r>
          </a:p>
        </p:txBody>
      </p:sp>
    </p:spTree>
    <p:extLst>
      <p:ext uri="{BB962C8B-B14F-4D97-AF65-F5344CB8AC3E}">
        <p14:creationId xmlns:p14="http://schemas.microsoft.com/office/powerpoint/2010/main" val="56105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tLang="en-US"/>
              <a:t>Types of Courts: Jurisdiction </a:t>
            </a:r>
            <a:endParaRPr lang="en-US" altLang="en-US" dirty="0"/>
          </a:p>
        </p:txBody>
      </p:sp>
      <p:sp>
        <p:nvSpPr>
          <p:cNvPr id="40962" name="Content Placeholder 2"/>
          <p:cNvSpPr>
            <a:spLocks noGrp="1"/>
          </p:cNvSpPr>
          <p:nvPr>
            <p:ph idx="1"/>
          </p:nvPr>
        </p:nvSpPr>
        <p:spPr/>
        <p:txBody>
          <a:bodyPr>
            <a:normAutofit/>
          </a:bodyPr>
          <a:lstStyle/>
          <a:p>
            <a:r>
              <a:rPr lang="en-US" altLang="en-US" sz="2800" dirty="0"/>
              <a:t>Cases involving federal laws, treaties with other nations, or the Constitution go to federal court. These areas are the official </a:t>
            </a:r>
            <a:r>
              <a:rPr lang="en-US" altLang="en-US" sz="2800" b="1" dirty="0"/>
              <a:t>jurisdiction</a:t>
            </a:r>
            <a:r>
              <a:rPr lang="en-US" altLang="en-US" sz="2800" dirty="0"/>
              <a:t>—or sphere of power and authority—of the federal courts.</a:t>
            </a:r>
          </a:p>
          <a:p>
            <a:endParaRPr lang="en-US" altLang="en-US" sz="1100" dirty="0"/>
          </a:p>
          <a:p>
            <a:r>
              <a:rPr lang="en-US" altLang="en-US" sz="2800" dirty="0"/>
              <a:t>Federal courts will also hear cases in which:</a:t>
            </a:r>
          </a:p>
          <a:p>
            <a:pPr lvl="1"/>
            <a:r>
              <a:rPr lang="en-US" altLang="en-US" sz="2800" dirty="0"/>
              <a:t>the U.S. government is a party in the case</a:t>
            </a:r>
          </a:p>
          <a:p>
            <a:pPr lvl="1"/>
            <a:r>
              <a:rPr lang="en-US" altLang="en-US" sz="2800" dirty="0"/>
              <a:t>a civil suit involves citizens of more than one state and more than $75,000 is at stake</a:t>
            </a:r>
          </a:p>
          <a:p>
            <a:pPr lvl="2"/>
            <a:r>
              <a:rPr lang="en-US" altLang="en-US" sz="2800" dirty="0"/>
              <a:t>However, this depends on the preference of the plaintiff, who can opt to pursue the case in state courts instead.</a:t>
            </a:r>
          </a:p>
        </p:txBody>
      </p:sp>
    </p:spTree>
    <p:extLst>
      <p:ext uri="{BB962C8B-B14F-4D97-AF65-F5344CB8AC3E}">
        <p14:creationId xmlns:p14="http://schemas.microsoft.com/office/powerpoint/2010/main" val="3672982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r>
              <a:rPr lang="en-US" altLang="en-US" dirty="0"/>
              <a:t>Types of Courts: Jurisdiction—The Supreme Court</a:t>
            </a:r>
          </a:p>
        </p:txBody>
      </p:sp>
      <p:sp>
        <p:nvSpPr>
          <p:cNvPr id="43010" name="Content Placeholder 2"/>
          <p:cNvSpPr>
            <a:spLocks noGrp="1"/>
          </p:cNvSpPr>
          <p:nvPr>
            <p:ph idx="1"/>
          </p:nvPr>
        </p:nvSpPr>
        <p:spPr/>
        <p:txBody>
          <a:bodyPr>
            <a:normAutofit/>
          </a:bodyPr>
          <a:lstStyle/>
          <a:p>
            <a:r>
              <a:rPr lang="en-US" altLang="en-US" b="1" dirty="0"/>
              <a:t>Original jurisdiction</a:t>
            </a:r>
            <a:r>
              <a:rPr lang="en-US" altLang="en-US" dirty="0"/>
              <a:t> is the authority to consider a case initially.</a:t>
            </a:r>
          </a:p>
          <a:p>
            <a:endParaRPr lang="en-US" altLang="en-US" dirty="0"/>
          </a:p>
          <a:p>
            <a:r>
              <a:rPr lang="en-US" altLang="en-US" dirty="0"/>
              <a:t>Article III of the Constitution gives the Supreme Court original jurisdiction in limited variety of cases, including those:</a:t>
            </a:r>
          </a:p>
          <a:p>
            <a:pPr lvl="2"/>
            <a:r>
              <a:rPr lang="en-US" altLang="ja-JP" dirty="0"/>
              <a:t>between the United States and one of the 50 states</a:t>
            </a:r>
          </a:p>
          <a:p>
            <a:pPr lvl="2"/>
            <a:r>
              <a:rPr lang="en-US" altLang="ja-JP" dirty="0"/>
              <a:t>between two or more states</a:t>
            </a:r>
          </a:p>
          <a:p>
            <a:pPr lvl="2"/>
            <a:r>
              <a:rPr lang="en-US" altLang="ja-JP" dirty="0"/>
              <a:t>involving foreign ambassadors or other ministers</a:t>
            </a:r>
          </a:p>
          <a:p>
            <a:pPr lvl="2"/>
            <a:r>
              <a:rPr lang="en-US" altLang="ja-JP" dirty="0"/>
              <a:t>brought by one state against citizens of another state or against a foreign nation</a:t>
            </a:r>
          </a:p>
        </p:txBody>
      </p:sp>
    </p:spTree>
    <p:extLst>
      <p:ext uri="{BB962C8B-B14F-4D97-AF65-F5344CB8AC3E}">
        <p14:creationId xmlns:p14="http://schemas.microsoft.com/office/powerpoint/2010/main" val="3112289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altLang="en-US" dirty="0"/>
              <a:t>Types of Courts: Appellate Jurisdiction</a:t>
            </a:r>
          </a:p>
        </p:txBody>
      </p:sp>
      <p:sp>
        <p:nvSpPr>
          <p:cNvPr id="45058" name="Content Placeholder 2"/>
          <p:cNvSpPr>
            <a:spLocks noGrp="1"/>
          </p:cNvSpPr>
          <p:nvPr>
            <p:ph idx="1"/>
          </p:nvPr>
        </p:nvSpPr>
        <p:spPr/>
        <p:txBody>
          <a:bodyPr>
            <a:noAutofit/>
          </a:bodyPr>
          <a:lstStyle/>
          <a:p>
            <a:r>
              <a:rPr lang="en-US" altLang="en-US" sz="2700" dirty="0"/>
              <a:t>State court decisions can be appealed to a federal court by raising a federal issue.</a:t>
            </a:r>
          </a:p>
          <a:p>
            <a:r>
              <a:rPr lang="en-US" altLang="en-US" sz="2700" dirty="0"/>
              <a:t>The defendant has options that might include:</a:t>
            </a:r>
            <a:endParaRPr lang="en-US" altLang="ja-JP" sz="2700" dirty="0"/>
          </a:p>
          <a:p>
            <a:pPr lvl="1"/>
            <a:r>
              <a:rPr lang="en-US" altLang="ja-JP" sz="2650" dirty="0"/>
              <a:t>claiming denial </a:t>
            </a:r>
            <a:r>
              <a:rPr lang="en-US" altLang="ja-JP" sz="2650" b="1" dirty="0"/>
              <a:t>of due process of law: </a:t>
            </a:r>
            <a:r>
              <a:rPr lang="en-US" altLang="ja-JP" sz="2650" dirty="0"/>
              <a:t>the right of every individual  against arbitrary action by national or state governments</a:t>
            </a:r>
          </a:p>
          <a:p>
            <a:pPr lvl="1"/>
            <a:r>
              <a:rPr lang="en-US" altLang="ja-JP" sz="2650" dirty="0"/>
              <a:t>requesting a </a:t>
            </a:r>
            <a:r>
              <a:rPr lang="en-US" altLang="ja-JP" sz="2650" b="1" dirty="0"/>
              <a:t>writ of habeas corpus: </a:t>
            </a:r>
            <a:r>
              <a:rPr lang="en-US" altLang="ja-JP" sz="2650" dirty="0"/>
              <a:t>a court order that the individual in custody be brought into court and shown the cause for detention</a:t>
            </a:r>
          </a:p>
          <a:p>
            <a:pPr lvl="2"/>
            <a:r>
              <a:rPr lang="en-US" altLang="en-US" sz="2650" dirty="0"/>
              <a:t>The court will then evaluate whether the cause is sufficient and may order the release of a prisoner if it is found not to be.</a:t>
            </a:r>
          </a:p>
          <a:p>
            <a:r>
              <a:rPr lang="en-US" altLang="en-US" sz="2700" dirty="0"/>
              <a:t>The U.S. Supreme Court is not obligated to hear these appeals.</a:t>
            </a:r>
            <a:endParaRPr lang="en-US" altLang="ja-JP" sz="2700" dirty="0"/>
          </a:p>
        </p:txBody>
      </p:sp>
    </p:spTree>
    <p:extLst>
      <p:ext uri="{BB962C8B-B14F-4D97-AF65-F5344CB8AC3E}">
        <p14:creationId xmlns:p14="http://schemas.microsoft.com/office/powerpoint/2010/main" val="4209072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altLang="en-US"/>
              <a:t>The Federal Appellate Courts: Circuits</a:t>
            </a:r>
            <a:endParaRPr lang="en-US" altLang="en-US" dirty="0"/>
          </a:p>
        </p:txBody>
      </p:sp>
      <p:pic>
        <p:nvPicPr>
          <p:cNvPr id="8" name="Content Placeholder 7" descr="Figure 13.2 is titled, Federal Appellate Court Circuits.&#10;A map of the U S A shows the federal appellate court circuits according to region. The courts are divided into 11 regional circuits. The data from the figure is as follows. Circuit 1: Maine, Massachusetts, New Hampshire, Rhode Island, Puerto Rico. Circuit 2: Vermont, New York, Connecticut. Circuit 3: Pennsylvania, New Jersey, U.S. Virgin Islands. Circuit 4: West Virginia, Virginia, Delaware, North Carolina, South Carolina. Circuit 5: Texas, Louisiana, Mississippi. Circuit 6: Michigan, Ohio, Kentucky, Tennessee. Circuit 7: Wisconsin, Illinois, Indiana. Circuit 8: North Dakota, South Dakota, Minnesota, Nebraska, Iowa, Missouri, Arkansas. Circuit 9: Washington, Idaho, Montana, Oregon, California, Nevada, Arizona, Alaska, Hawaii, North Mariana Islands, Guam. Circuit 10: Wyoming, Utah, Colorado, Kansas, Oklahoma, New Mexico. Circuit 11: Alabama, Georgia, Florida. SOURCE: “Federal Court Finder,” w w w dot u s courts dot gov forward slash court underscore locator dot a s p x (accessed 7/27/10).">
            <a:extLst>
              <a:ext uri="{FF2B5EF4-FFF2-40B4-BE49-F238E27FC236}">
                <a16:creationId xmlns:a16="http://schemas.microsoft.com/office/drawing/2014/main" id="{CDED5002-5B2F-5145-A2EF-1EF83085D2FF}"/>
              </a:ext>
            </a:extLst>
          </p:cNvPr>
          <p:cNvPicPr>
            <a:picLocks noGrp="1" noChangeAspect="1"/>
          </p:cNvPicPr>
          <p:nvPr>
            <p:ph idx="1"/>
          </p:nvPr>
        </p:nvPicPr>
        <p:blipFill>
          <a:blip r:embed="rId3"/>
          <a:stretch>
            <a:fillRect/>
          </a:stretch>
        </p:blipFill>
        <p:spPr>
          <a:xfrm>
            <a:off x="3247161" y="1457325"/>
            <a:ext cx="5721491" cy="5308600"/>
          </a:xfrm>
        </p:spPr>
      </p:pic>
    </p:spTree>
    <p:extLst>
      <p:ext uri="{BB962C8B-B14F-4D97-AF65-F5344CB8AC3E}">
        <p14:creationId xmlns:p14="http://schemas.microsoft.com/office/powerpoint/2010/main" val="1540093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en-US"/>
              <a:t>The Federal Courts: Trial Courts</a:t>
            </a:r>
            <a:endParaRPr lang="en-US" altLang="en-US" dirty="0"/>
          </a:p>
        </p:txBody>
      </p:sp>
      <p:sp>
        <p:nvSpPr>
          <p:cNvPr id="47106" name="Content Placeholder 2"/>
          <p:cNvSpPr>
            <a:spLocks noGrp="1"/>
          </p:cNvSpPr>
          <p:nvPr>
            <p:ph idx="1"/>
          </p:nvPr>
        </p:nvSpPr>
        <p:spPr/>
        <p:txBody>
          <a:bodyPr>
            <a:normAutofit/>
          </a:bodyPr>
          <a:lstStyle/>
          <a:p>
            <a:r>
              <a:rPr lang="en-US" altLang="en-US" sz="2800" dirty="0"/>
              <a:t>Most cases of original federal jurisdiction are handled by federal district courts.</a:t>
            </a:r>
          </a:p>
          <a:p>
            <a:endParaRPr lang="en-US" altLang="en-US" sz="2800" dirty="0"/>
          </a:p>
          <a:p>
            <a:r>
              <a:rPr lang="en-US" altLang="en-US" sz="2800" dirty="0"/>
              <a:t>Congress has authorized the appointment of 678 federal district judges across  94 federal district courts.</a:t>
            </a:r>
          </a:p>
          <a:p>
            <a:endParaRPr lang="en-US" altLang="ja-JP" sz="1100" dirty="0"/>
          </a:p>
          <a:p>
            <a:pPr lvl="1"/>
            <a:r>
              <a:rPr lang="en-US" altLang="ja-JP" sz="2800" dirty="0"/>
              <a:t>The busiest of these courts may have as many as 28 judges.</a:t>
            </a:r>
          </a:p>
          <a:p>
            <a:pPr lvl="1"/>
            <a:endParaRPr lang="en-US" altLang="ja-JP" sz="1100" dirty="0"/>
          </a:p>
          <a:p>
            <a:pPr lvl="1"/>
            <a:r>
              <a:rPr lang="en-US" altLang="ja-JP" sz="2800" dirty="0"/>
              <a:t>Only one judge is assigned to each case, with an exception for cases where a statute calls for a three-judge panel.</a:t>
            </a:r>
          </a:p>
        </p:txBody>
      </p:sp>
    </p:spTree>
    <p:extLst>
      <p:ext uri="{BB962C8B-B14F-4D97-AF65-F5344CB8AC3E}">
        <p14:creationId xmlns:p14="http://schemas.microsoft.com/office/powerpoint/2010/main" val="3231390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en-US"/>
              <a:t>The Federal Courts: Appellate Courts</a:t>
            </a:r>
            <a:endParaRPr lang="en-US" altLang="en-US" dirty="0"/>
          </a:p>
        </p:txBody>
      </p:sp>
      <p:sp>
        <p:nvSpPr>
          <p:cNvPr id="49154" name="Content Placeholder 2"/>
          <p:cNvSpPr>
            <a:spLocks noGrp="1"/>
          </p:cNvSpPr>
          <p:nvPr>
            <p:ph sz="half" idx="1"/>
          </p:nvPr>
        </p:nvSpPr>
        <p:spPr/>
        <p:txBody>
          <a:bodyPr>
            <a:noAutofit/>
          </a:bodyPr>
          <a:lstStyle/>
          <a:p>
            <a:pPr>
              <a:lnSpc>
                <a:spcPct val="100000"/>
              </a:lnSpc>
              <a:spcBef>
                <a:spcPts val="600"/>
              </a:spcBef>
            </a:pPr>
            <a:r>
              <a:rPr lang="en-US" altLang="en-US" sz="2700" dirty="0"/>
              <a:t>Roughly 20 percent of all lower-court cases are reviewed by federal appeals courts.</a:t>
            </a:r>
          </a:p>
          <a:p>
            <a:pPr>
              <a:lnSpc>
                <a:spcPct val="100000"/>
              </a:lnSpc>
              <a:spcBef>
                <a:spcPts val="600"/>
              </a:spcBef>
            </a:pPr>
            <a:endParaRPr lang="en-US" altLang="en-US" sz="1100" dirty="0"/>
          </a:p>
          <a:p>
            <a:pPr>
              <a:lnSpc>
                <a:spcPct val="100000"/>
              </a:lnSpc>
              <a:spcBef>
                <a:spcPts val="600"/>
              </a:spcBef>
            </a:pPr>
            <a:r>
              <a:rPr lang="en-US" altLang="ja-JP" sz="2700" dirty="0"/>
              <a:t>There are 11 regional circuit courts, plus the D.C. circuit and the U.S. Court of Appeals for the Federal Circuit, including 179 court-of-appeals judges.</a:t>
            </a:r>
          </a:p>
          <a:p>
            <a:pPr lvl="1">
              <a:lnSpc>
                <a:spcPct val="100000"/>
              </a:lnSpc>
              <a:spcBef>
                <a:spcPts val="600"/>
              </a:spcBef>
            </a:pPr>
            <a:endParaRPr lang="en-US" altLang="en-US" sz="1100" dirty="0"/>
          </a:p>
          <a:p>
            <a:pPr>
              <a:lnSpc>
                <a:spcPct val="100000"/>
              </a:lnSpc>
              <a:spcBef>
                <a:spcPts val="600"/>
              </a:spcBef>
            </a:pPr>
            <a:r>
              <a:rPr lang="en-US" altLang="ja-JP" sz="2700" dirty="0"/>
              <a:t>Unless reviewed by the U.S. Supreme Court, all decisions from an appeals court are final.</a:t>
            </a:r>
          </a:p>
        </p:txBody>
      </p:sp>
      <p:sp>
        <p:nvSpPr>
          <p:cNvPr id="2" name="Content Placeholder 1">
            <a:extLst>
              <a:ext uri="{FF2B5EF4-FFF2-40B4-BE49-F238E27FC236}">
                <a16:creationId xmlns:a16="http://schemas.microsoft.com/office/drawing/2014/main" id="{A60A7E7B-4A5F-E540-8014-14C518484ACB}"/>
              </a:ext>
            </a:extLst>
          </p:cNvPr>
          <p:cNvSpPr>
            <a:spLocks noGrp="1"/>
          </p:cNvSpPr>
          <p:nvPr>
            <p:ph sz="half" idx="2"/>
          </p:nvPr>
        </p:nvSpPr>
        <p:spPr/>
        <p:txBody>
          <a:bodyPr/>
          <a:lstStyle/>
          <a:p>
            <a:pPr>
              <a:lnSpc>
                <a:spcPct val="100000"/>
              </a:lnSpc>
              <a:spcBef>
                <a:spcPts val="600"/>
              </a:spcBef>
            </a:pPr>
            <a:endParaRPr lang="en-US" altLang="ja-JP" sz="2700" dirty="0"/>
          </a:p>
          <a:p>
            <a:pPr>
              <a:lnSpc>
                <a:spcPct val="100000"/>
              </a:lnSpc>
              <a:spcBef>
                <a:spcPts val="600"/>
              </a:spcBef>
            </a:pPr>
            <a:r>
              <a:rPr lang="en-US" altLang="ja-JP" sz="2700" dirty="0"/>
              <a:t>Built-in safeguards include the provision of more than one judge for every appeals case and the assignment of a Supreme Court justice to every circuit.</a:t>
            </a:r>
          </a:p>
          <a:p>
            <a:pPr>
              <a:lnSpc>
                <a:spcPct val="100000"/>
              </a:lnSpc>
              <a:spcBef>
                <a:spcPts val="600"/>
              </a:spcBef>
            </a:pPr>
            <a:endParaRPr lang="en-US" altLang="ja-JP" sz="1100" dirty="0"/>
          </a:p>
          <a:p>
            <a:pPr lvl="1">
              <a:lnSpc>
                <a:spcPct val="100000"/>
              </a:lnSpc>
              <a:spcBef>
                <a:spcPts val="600"/>
              </a:spcBef>
            </a:pPr>
            <a:r>
              <a:rPr lang="en-US" altLang="ja-JP" sz="2700" dirty="0"/>
              <a:t>Each circuit has 6 to 28 permanent justices, and normally three of these judges hear each case.</a:t>
            </a:r>
          </a:p>
        </p:txBody>
      </p:sp>
    </p:spTree>
    <p:extLst>
      <p:ext uri="{BB962C8B-B14F-4D97-AF65-F5344CB8AC3E}">
        <p14:creationId xmlns:p14="http://schemas.microsoft.com/office/powerpoint/2010/main" val="214023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en-US"/>
              <a:t>The Federal Courts: Supreme Court</a:t>
            </a:r>
            <a:endParaRPr lang="en-US" altLang="en-US" dirty="0"/>
          </a:p>
        </p:txBody>
      </p:sp>
      <p:sp>
        <p:nvSpPr>
          <p:cNvPr id="51202" name="Content Placeholder 2"/>
          <p:cNvSpPr>
            <a:spLocks noGrp="1"/>
          </p:cNvSpPr>
          <p:nvPr>
            <p:ph idx="1"/>
          </p:nvPr>
        </p:nvSpPr>
        <p:spPr/>
        <p:txBody>
          <a:bodyPr>
            <a:noAutofit/>
          </a:bodyPr>
          <a:lstStyle/>
          <a:p>
            <a:r>
              <a:rPr lang="en-US" altLang="en-US" sz="2800" dirty="0"/>
              <a:t>The U.S. Supreme Court is the highest court in the nation.</a:t>
            </a:r>
          </a:p>
          <a:p>
            <a:endParaRPr lang="en-US" altLang="en-US" sz="100" dirty="0"/>
          </a:p>
          <a:p>
            <a:r>
              <a:rPr lang="en-US" altLang="en-US" sz="2800" dirty="0"/>
              <a:t>Article III of the Constitution vests “the judicial power of the United States” in the Supreme Court.</a:t>
            </a:r>
          </a:p>
          <a:p>
            <a:endParaRPr lang="en-US" altLang="en-US" sz="100" dirty="0"/>
          </a:p>
          <a:p>
            <a:r>
              <a:rPr lang="en-US" altLang="en-US" sz="2800" dirty="0"/>
              <a:t>It consists of nine justices.</a:t>
            </a:r>
          </a:p>
          <a:p>
            <a:pPr lvl="1"/>
            <a:r>
              <a:rPr lang="en-US" altLang="en-US" sz="2800" dirty="0"/>
              <a:t>The </a:t>
            </a:r>
            <a:r>
              <a:rPr lang="en-US" altLang="en-US" sz="2800" b="1" dirty="0"/>
              <a:t>chief justice </a:t>
            </a:r>
            <a:r>
              <a:rPr lang="en-US" altLang="en-US" sz="2800" dirty="0"/>
              <a:t>presides over the Court’</a:t>
            </a:r>
            <a:r>
              <a:rPr lang="en-US" altLang="ja-JP" sz="2800" dirty="0"/>
              <a:t>s public sessions.</a:t>
            </a:r>
          </a:p>
          <a:p>
            <a:pPr lvl="1"/>
            <a:r>
              <a:rPr lang="en-US" altLang="en-US" sz="2800" dirty="0"/>
              <a:t>The Constitution does not specify the number of justices; Congress has the authority to change the Court’</a:t>
            </a:r>
            <a:r>
              <a:rPr lang="en-US" altLang="ja-JP" sz="2800" dirty="0"/>
              <a:t>s size.</a:t>
            </a:r>
          </a:p>
          <a:p>
            <a:pPr lvl="1"/>
            <a:endParaRPr lang="en-US" altLang="en-US" sz="100" dirty="0"/>
          </a:p>
          <a:p>
            <a:r>
              <a:rPr lang="en-US" altLang="en-US" sz="2800" dirty="0"/>
              <a:t>It has the right to make the final interpretation over the U.S. Constitution and statutory law, be it state or federal.</a:t>
            </a:r>
            <a:endParaRPr lang="en-US" altLang="ja-JP" sz="2800" dirty="0"/>
          </a:p>
        </p:txBody>
      </p:sp>
    </p:spTree>
    <p:extLst>
      <p:ext uri="{BB962C8B-B14F-4D97-AF65-F5344CB8AC3E}">
        <p14:creationId xmlns:p14="http://schemas.microsoft.com/office/powerpoint/2010/main" val="2010636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Supreme Court Nominations: Amy Coney Barrett</a:t>
            </a:r>
          </a:p>
        </p:txBody>
      </p:sp>
      <p:pic>
        <p:nvPicPr>
          <p:cNvPr id="13" name="Content Placeholder 12" descr="Supreme Court Justice Amy Coney Barrett testifies from behind a desk at her confirmation hearing. ">
            <a:extLst>
              <a:ext uri="{FF2B5EF4-FFF2-40B4-BE49-F238E27FC236}">
                <a16:creationId xmlns:a16="http://schemas.microsoft.com/office/drawing/2014/main" id="{1CC81439-6668-4549-B29A-09D22F74253D}"/>
              </a:ext>
            </a:extLst>
          </p:cNvPr>
          <p:cNvPicPr>
            <a:picLocks noGrp="1" noChangeAspect="1"/>
          </p:cNvPicPr>
          <p:nvPr>
            <p:ph idx="1"/>
          </p:nvPr>
        </p:nvPicPr>
        <p:blipFill>
          <a:blip r:embed="rId3"/>
          <a:stretch>
            <a:fillRect/>
          </a:stretch>
        </p:blipFill>
        <p:spPr>
          <a:xfrm>
            <a:off x="2403731" y="1457325"/>
            <a:ext cx="7408350" cy="5308600"/>
          </a:xfrm>
        </p:spPr>
      </p:pic>
    </p:spTree>
    <p:extLst>
      <p:ext uri="{BB962C8B-B14F-4D97-AF65-F5344CB8AC3E}">
        <p14:creationId xmlns:p14="http://schemas.microsoft.com/office/powerpoint/2010/main" val="17251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en-US"/>
              <a:t>The Federal Courts: Appointments</a:t>
            </a:r>
            <a:endParaRPr lang="en-US" altLang="en-US" dirty="0"/>
          </a:p>
        </p:txBody>
      </p:sp>
      <p:sp>
        <p:nvSpPr>
          <p:cNvPr id="53250" name="Content Placeholder 2"/>
          <p:cNvSpPr>
            <a:spLocks noGrp="1"/>
          </p:cNvSpPr>
          <p:nvPr>
            <p:ph idx="1"/>
          </p:nvPr>
        </p:nvSpPr>
        <p:spPr/>
        <p:txBody>
          <a:bodyPr>
            <a:normAutofit/>
          </a:bodyPr>
          <a:lstStyle/>
          <a:p>
            <a:r>
              <a:rPr lang="en-US" altLang="en-US" sz="2800" dirty="0"/>
              <a:t>Federal judges are nominated by the president and confirmed by U.S. Senate.</a:t>
            </a:r>
          </a:p>
          <a:p>
            <a:endParaRPr lang="en-US" altLang="en-US" sz="1100" dirty="0"/>
          </a:p>
          <a:p>
            <a:r>
              <a:rPr lang="en-US" altLang="en-US" sz="2800" dirty="0"/>
              <a:t>They are generally selected from state court judges or state or local prosecutors.</a:t>
            </a:r>
          </a:p>
          <a:p>
            <a:endParaRPr lang="en-US" altLang="en-US" sz="1100" dirty="0"/>
          </a:p>
          <a:p>
            <a:r>
              <a:rPr lang="en-US" altLang="en-US" sz="2800" dirty="0"/>
              <a:t>In general, presidents try to appoint judges whose partisan and ideological views are similar to their own.</a:t>
            </a:r>
          </a:p>
          <a:p>
            <a:endParaRPr lang="en-US" altLang="en-US" sz="1100" dirty="0"/>
          </a:p>
          <a:p>
            <a:r>
              <a:rPr lang="en-US" altLang="en-US" sz="2800" dirty="0"/>
              <a:t>The nominee is considered by the Senate Judiciary Committee and then confirmed by the full Senate.</a:t>
            </a:r>
          </a:p>
        </p:txBody>
      </p:sp>
    </p:spTree>
    <p:extLst>
      <p:ext uri="{BB962C8B-B14F-4D97-AF65-F5344CB8AC3E}">
        <p14:creationId xmlns:p14="http://schemas.microsoft.com/office/powerpoint/2010/main" val="1287939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Federal Courts</a:t>
            </a:r>
            <a:endParaRPr lang="en-US" dirty="0"/>
          </a:p>
        </p:txBody>
      </p:sp>
      <p:pic>
        <p:nvPicPr>
          <p:cNvPr id="11" name="Content Placeholder 10" descr="Mark Janus and a man speaking from a lectern, stand in front of the Supreme Court. Supporters with Stand with Workers signs, stand behind them.">
            <a:extLst>
              <a:ext uri="{FF2B5EF4-FFF2-40B4-BE49-F238E27FC236}">
                <a16:creationId xmlns:a16="http://schemas.microsoft.com/office/drawing/2014/main" id="{3FDE0678-216F-BE4A-94D9-1645997A5DC1}"/>
              </a:ext>
            </a:extLst>
          </p:cNvPr>
          <p:cNvPicPr>
            <a:picLocks noGrp="1" noChangeAspect="1"/>
          </p:cNvPicPr>
          <p:nvPr>
            <p:ph idx="1"/>
          </p:nvPr>
        </p:nvPicPr>
        <p:blipFill>
          <a:blip r:embed="rId3"/>
          <a:stretch>
            <a:fillRect/>
          </a:stretch>
        </p:blipFill>
        <p:spPr>
          <a:xfrm>
            <a:off x="1993741" y="1457325"/>
            <a:ext cx="8228330" cy="5308600"/>
          </a:xfrm>
        </p:spPr>
      </p:pic>
    </p:spTree>
    <p:extLst>
      <p:ext uri="{BB962C8B-B14F-4D97-AF65-F5344CB8AC3E}">
        <p14:creationId xmlns:p14="http://schemas.microsoft.com/office/powerpoint/2010/main" val="1522528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r>
              <a:rPr lang="en-US" altLang="en-US"/>
              <a:t>Supreme Court Justices, 2020 (in Order of Seniority)</a:t>
            </a:r>
            <a:endParaRPr lang="en-US" altLang="en-US" dirty="0"/>
          </a:p>
        </p:txBody>
      </p:sp>
      <p:graphicFrame>
        <p:nvGraphicFramePr>
          <p:cNvPr id="4" name="Table 3" descr="The data from the table is as follows.&#10;• Clarence Thomas&#10;o Year of Birth: 1948&#10;o Prior Experience: Federal judge&#10;o Appointed by: G.H.W. Bush&#10;o Year of appointment: 1991&#10;• Ruth Bader Ginsburg&#10;o Year of Birth: 1933&#10;o Prior Experience: Federal judge&#10;o Appointed by: Clinton&#10;o Year of appointment: 1993&#10;• Stephen Breyer&#10;o Year of Birth: 1938&#10;o Prior Experience: Federal judge&#10;o Appointed by: Clinton&#10;o Year of appointment: 1994&#10;• John Roberts, Jr. (Chief Justice)&#10;o Year of Birth: 1955&#10;o Prior Experience: Federal judge&#10;o Appointed by: G.W. Bush&#10;o Year of appointment: 2005&#10;• Samuel Alito&#10;o Year of Birth: 1950&#10;o Prior Experience: Federal judge&#10;o Appointed by: G.W. Bush&#10;o Year of appointment: 2006&#10;• Sonia Sotomayor&#10;o Year of Birth: 1954&#10;o Prior Experience: Federal judge&#10;o Appointed by: Obama&#10;o Year of appointment: 2009&#10;• Elena Kagan&#10;o Year of Birth: 1960&#10;o Prior Experience: Solicitor general&#10;o Appointed by: Obama&#10;o Year of appointment: 2010&#10;• Neil Gorsuch&#10;o Year of Birth: 1967&#10;o Prior Experience: Federal judge&#10;o Appointed by: Trump&#10;o Year of appointment: 2017                                                                                                                                        • Brett Kavanaugh&#10;o Year of Birth: 1965&#10;o Prior Experience: Federal judge&#10;o Appointed by: Trump&#10;o Year of appointment: 2018"/>
          <p:cNvGraphicFramePr>
            <a:graphicFrameLocks noGrp="1"/>
          </p:cNvGraphicFramePr>
          <p:nvPr>
            <p:extLst>
              <p:ext uri="{D42A27DB-BD31-4B8C-83A1-F6EECF244321}">
                <p14:modId xmlns:p14="http://schemas.microsoft.com/office/powerpoint/2010/main" val="1387279744"/>
              </p:ext>
            </p:extLst>
          </p:nvPr>
        </p:nvGraphicFramePr>
        <p:xfrm>
          <a:off x="6960702" y="944645"/>
          <a:ext cx="4734680" cy="3584192"/>
        </p:xfrm>
        <a:graphic>
          <a:graphicData uri="http://schemas.openxmlformats.org/drawingml/2006/table">
            <a:tbl>
              <a:tblPr firstRow="1" bandRow="1">
                <a:tableStyleId>{5C22544A-7EE6-4342-B048-85BDC9FD1C3A}</a:tableStyleId>
              </a:tblPr>
              <a:tblGrid>
                <a:gridCol w="873696">
                  <a:extLst>
                    <a:ext uri="{9D8B030D-6E8A-4147-A177-3AD203B41FA5}">
                      <a16:colId xmlns:a16="http://schemas.microsoft.com/office/drawing/2014/main" val="20000"/>
                    </a:ext>
                  </a:extLst>
                </a:gridCol>
                <a:gridCol w="834102">
                  <a:extLst>
                    <a:ext uri="{9D8B030D-6E8A-4147-A177-3AD203B41FA5}">
                      <a16:colId xmlns:a16="http://schemas.microsoft.com/office/drawing/2014/main" val="20001"/>
                    </a:ext>
                  </a:extLst>
                </a:gridCol>
                <a:gridCol w="807861">
                  <a:extLst>
                    <a:ext uri="{9D8B030D-6E8A-4147-A177-3AD203B41FA5}">
                      <a16:colId xmlns:a16="http://schemas.microsoft.com/office/drawing/2014/main" val="1472555098"/>
                    </a:ext>
                  </a:extLst>
                </a:gridCol>
                <a:gridCol w="807861">
                  <a:extLst>
                    <a:ext uri="{9D8B030D-6E8A-4147-A177-3AD203B41FA5}">
                      <a16:colId xmlns:a16="http://schemas.microsoft.com/office/drawing/2014/main" val="20002"/>
                    </a:ext>
                  </a:extLst>
                </a:gridCol>
                <a:gridCol w="715318">
                  <a:extLst>
                    <a:ext uri="{9D8B030D-6E8A-4147-A177-3AD203B41FA5}">
                      <a16:colId xmlns:a16="http://schemas.microsoft.com/office/drawing/2014/main" val="20003"/>
                    </a:ext>
                  </a:extLst>
                </a:gridCol>
                <a:gridCol w="695842">
                  <a:extLst>
                    <a:ext uri="{9D8B030D-6E8A-4147-A177-3AD203B41FA5}">
                      <a16:colId xmlns:a16="http://schemas.microsoft.com/office/drawing/2014/main" val="20004"/>
                    </a:ext>
                  </a:extLst>
                </a:gridCol>
              </a:tblGrid>
              <a:tr h="426639">
                <a:tc>
                  <a:txBody>
                    <a:bodyPr/>
                    <a:lstStyle/>
                    <a:p>
                      <a:pPr marL="0" marR="0">
                        <a:lnSpc>
                          <a:spcPct val="100000"/>
                        </a:lnSpc>
                        <a:spcBef>
                          <a:spcPts val="0"/>
                        </a:spcBef>
                        <a:spcAft>
                          <a:spcPts val="0"/>
                        </a:spcAft>
                      </a:pPr>
                      <a:r>
                        <a:rPr lang="en-US" sz="900" b="1" cap="all" spc="30" dirty="0">
                          <a:solidFill>
                            <a:schemeClr val="tx1"/>
                          </a:solidFill>
                          <a:latin typeface="ClarendonBT-Bold"/>
                          <a:ea typeface="Times New Roman"/>
                          <a:cs typeface="ClarendonBT-Bold"/>
                        </a:rPr>
                        <a:t>NAME</a:t>
                      </a:r>
                    </a:p>
                  </a:txBody>
                  <a:tcPr marL="80030" marR="80030" marT="80030" marB="0" anchor="b"/>
                </a:tc>
                <a:tc>
                  <a:txBody>
                    <a:bodyPr/>
                    <a:lstStyle/>
                    <a:p>
                      <a:pPr marL="0" marR="0">
                        <a:lnSpc>
                          <a:spcPct val="100000"/>
                        </a:lnSpc>
                        <a:spcBef>
                          <a:spcPts val="0"/>
                        </a:spcBef>
                        <a:spcAft>
                          <a:spcPts val="0"/>
                        </a:spcAft>
                      </a:pPr>
                      <a:r>
                        <a:rPr lang="en-US" sz="900" b="1" cap="all" spc="30" dirty="0">
                          <a:solidFill>
                            <a:schemeClr val="tx1"/>
                          </a:solidFill>
                          <a:latin typeface="ClarendonBT-Bold"/>
                          <a:ea typeface="Times New Roman"/>
                          <a:cs typeface="ClarendonBT-Bold"/>
                        </a:rPr>
                        <a:t>YEAR OF BIRTH</a:t>
                      </a:r>
                    </a:p>
                  </a:txBody>
                  <a:tcPr marL="80030" marR="80030" marT="80030" marB="0" anchor="b"/>
                </a:tc>
                <a:tc>
                  <a:txBody>
                    <a:bodyPr/>
                    <a:lstStyle/>
                    <a:p>
                      <a:pPr marL="0" marR="0">
                        <a:lnSpc>
                          <a:spcPct val="100000"/>
                        </a:lnSpc>
                        <a:spcBef>
                          <a:spcPts val="0"/>
                        </a:spcBef>
                        <a:spcAft>
                          <a:spcPts val="0"/>
                        </a:spcAft>
                      </a:pPr>
                      <a:r>
                        <a:rPr lang="en-US" sz="900" b="1" cap="all" spc="30" dirty="0">
                          <a:solidFill>
                            <a:schemeClr val="tx1"/>
                          </a:solidFill>
                          <a:latin typeface="ClarendonBT-Bold"/>
                          <a:ea typeface="Times New Roman"/>
                          <a:cs typeface="ClarendonBT-Bold"/>
                        </a:rPr>
                        <a:t>Law School Attended</a:t>
                      </a:r>
                    </a:p>
                  </a:txBody>
                  <a:tcPr marL="80030" marR="80030" marT="80030" marB="0" anchor="b"/>
                </a:tc>
                <a:tc>
                  <a:txBody>
                    <a:bodyPr/>
                    <a:lstStyle/>
                    <a:p>
                      <a:pPr marL="0" marR="0">
                        <a:lnSpc>
                          <a:spcPct val="100000"/>
                        </a:lnSpc>
                        <a:spcBef>
                          <a:spcPts val="0"/>
                        </a:spcBef>
                        <a:spcAft>
                          <a:spcPts val="0"/>
                        </a:spcAft>
                      </a:pPr>
                      <a:r>
                        <a:rPr lang="en-US" sz="900" b="1" cap="all" spc="30">
                          <a:solidFill>
                            <a:schemeClr val="tx1"/>
                          </a:solidFill>
                          <a:latin typeface="ClarendonBT-Bold"/>
                          <a:ea typeface="Times New Roman"/>
                          <a:cs typeface="ClarendonBT-Bold"/>
                        </a:rPr>
                        <a:t>PRIOR EXPERIENCE</a:t>
                      </a:r>
                    </a:p>
                  </a:txBody>
                  <a:tcPr marL="80030" marR="80030" marT="80030" marB="0" anchor="b"/>
                </a:tc>
                <a:tc>
                  <a:txBody>
                    <a:bodyPr/>
                    <a:lstStyle/>
                    <a:p>
                      <a:pPr marL="0" marR="0">
                        <a:lnSpc>
                          <a:spcPct val="100000"/>
                        </a:lnSpc>
                        <a:spcBef>
                          <a:spcPts val="0"/>
                        </a:spcBef>
                        <a:spcAft>
                          <a:spcPts val="0"/>
                        </a:spcAft>
                      </a:pPr>
                      <a:r>
                        <a:rPr lang="en-US" sz="900" b="1" cap="all" spc="30" dirty="0">
                          <a:solidFill>
                            <a:schemeClr val="tx1"/>
                          </a:solidFill>
                          <a:latin typeface="ClarendonBT-Bold"/>
                          <a:ea typeface="Times New Roman"/>
                          <a:cs typeface="ClarendonBT-Bold"/>
                        </a:rPr>
                        <a:t>APPOINTED BY</a:t>
                      </a:r>
                    </a:p>
                  </a:txBody>
                  <a:tcPr marL="80030" marR="80030" marT="80030" marB="0" anchor="b"/>
                </a:tc>
                <a:tc>
                  <a:txBody>
                    <a:bodyPr/>
                    <a:lstStyle/>
                    <a:p>
                      <a:pPr marL="0" marR="0">
                        <a:lnSpc>
                          <a:spcPct val="100000"/>
                        </a:lnSpc>
                        <a:spcBef>
                          <a:spcPts val="0"/>
                        </a:spcBef>
                        <a:spcAft>
                          <a:spcPts val="0"/>
                        </a:spcAft>
                      </a:pPr>
                      <a:r>
                        <a:rPr lang="en-US" sz="900" b="1" cap="all" spc="30" dirty="0">
                          <a:solidFill>
                            <a:schemeClr val="tx1"/>
                          </a:solidFill>
                          <a:latin typeface="ClarendonBT-Bold"/>
                          <a:ea typeface="Times New Roman"/>
                          <a:cs typeface="ClarendonBT-Bold"/>
                        </a:rPr>
                        <a:t>YEAR OF APPOINTMENT</a:t>
                      </a:r>
                    </a:p>
                  </a:txBody>
                  <a:tcPr marL="80030" marR="80030" marT="80030" marB="0" anchor="b"/>
                </a:tc>
                <a:extLst>
                  <a:ext uri="{0D108BD9-81ED-4DB2-BD59-A6C34878D82A}">
                    <a16:rowId xmlns:a16="http://schemas.microsoft.com/office/drawing/2014/main" val="10001"/>
                  </a:ext>
                </a:extLst>
              </a:tr>
              <a:tr h="303949">
                <a:tc>
                  <a:txBody>
                    <a:bodyPr/>
                    <a:lstStyle/>
                    <a:p>
                      <a:pPr marL="0" marR="0">
                        <a:lnSpc>
                          <a:spcPct val="100000"/>
                        </a:lnSpc>
                        <a:spcBef>
                          <a:spcPts val="0"/>
                        </a:spcBef>
                        <a:spcAft>
                          <a:spcPts val="0"/>
                        </a:spcAft>
                      </a:pPr>
                      <a:r>
                        <a:rPr lang="en-US" sz="900" spc="-10" dirty="0">
                          <a:solidFill>
                            <a:schemeClr val="tx1"/>
                          </a:solidFill>
                          <a:latin typeface="ITCFranklinGothicStd-Book"/>
                          <a:ea typeface="Times New Roman"/>
                          <a:cs typeface="ITCFranklinGothicStd-Book"/>
                        </a:rPr>
                        <a:t>Clarence Thomas</a:t>
                      </a:r>
                      <a:endParaRPr lang="en-US" sz="900" dirty="0">
                        <a:solidFill>
                          <a:schemeClr val="tx1"/>
                        </a:solidFill>
                        <a:latin typeface="ITCFranklinGothicStd-Book"/>
                        <a:ea typeface="Times New Roman"/>
                        <a:cs typeface="ITCFranklinGothicStd-Book"/>
                      </a:endParaRP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1948</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Yale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Federal judge</a:t>
                      </a:r>
                    </a:p>
                  </a:txBody>
                  <a:tcPr marL="80030" marR="80030" marT="80030" marB="0"/>
                </a:tc>
                <a:tc>
                  <a:txBody>
                    <a:bodyPr/>
                    <a:lstStyle/>
                    <a:p>
                      <a:pPr marL="0" marR="0">
                        <a:lnSpc>
                          <a:spcPct val="100000"/>
                        </a:lnSpc>
                        <a:spcBef>
                          <a:spcPts val="0"/>
                        </a:spcBef>
                        <a:spcAft>
                          <a:spcPts val="0"/>
                        </a:spcAft>
                      </a:pPr>
                      <a:r>
                        <a:rPr lang="en-US" sz="900" spc="-5">
                          <a:solidFill>
                            <a:schemeClr val="tx1"/>
                          </a:solidFill>
                          <a:latin typeface="ITCFranklinGothicStd-Book"/>
                          <a:ea typeface="Times New Roman"/>
                          <a:cs typeface="ITCFranklinGothicStd-Book"/>
                        </a:rPr>
                        <a:t>G. H. W. Bush</a:t>
                      </a:r>
                      <a:endParaRPr lang="en-US" sz="900">
                        <a:solidFill>
                          <a:schemeClr val="tx1"/>
                        </a:solidFill>
                        <a:latin typeface="ITCFranklinGothicStd-Book"/>
                        <a:ea typeface="Times New Roman"/>
                        <a:cs typeface="ITCFranklinGothicStd-Book"/>
                      </a:endParaRP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1991</a:t>
                      </a:r>
                    </a:p>
                  </a:txBody>
                  <a:tcPr marL="80030" marR="80030" marT="80030" marB="0"/>
                </a:tc>
                <a:extLst>
                  <a:ext uri="{0D108BD9-81ED-4DB2-BD59-A6C34878D82A}">
                    <a16:rowId xmlns:a16="http://schemas.microsoft.com/office/drawing/2014/main" val="10002"/>
                  </a:ext>
                </a:extLst>
              </a:tr>
              <a:tr h="237536">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Stephen Breyer</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1938</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Harvard</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Federal judge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Clinton</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1994</a:t>
                      </a:r>
                    </a:p>
                  </a:txBody>
                  <a:tcPr marL="80030" marR="80030" marT="80030" marB="0"/>
                </a:tc>
                <a:extLst>
                  <a:ext uri="{0D108BD9-81ED-4DB2-BD59-A6C34878D82A}">
                    <a16:rowId xmlns:a16="http://schemas.microsoft.com/office/drawing/2014/main" val="10004"/>
                  </a:ext>
                </a:extLst>
              </a:tr>
              <a:tr h="303949">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John Roberts, Jr. </a:t>
                      </a:r>
                      <a:r>
                        <a:rPr lang="en-GB" sz="900" i="1">
                          <a:solidFill>
                            <a:schemeClr val="tx1"/>
                          </a:solidFill>
                          <a:latin typeface="Times New Roman"/>
                          <a:ea typeface="Times New Roman"/>
                          <a:cs typeface="ITCFranklinGothicStd-Book"/>
                        </a:rPr>
                        <a:t>(Chief Justice)</a:t>
                      </a:r>
                      <a:endParaRPr lang="en-US" sz="900">
                        <a:solidFill>
                          <a:schemeClr val="tx1"/>
                        </a:solidFill>
                        <a:latin typeface="ITCFranklinGothicStd-Book"/>
                        <a:ea typeface="Times New Roman"/>
                        <a:cs typeface="ITCFranklinGothicStd-Book"/>
                      </a:endParaRP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1955</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Harvard</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Federal judge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G. W. Bush</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2005</a:t>
                      </a:r>
                    </a:p>
                  </a:txBody>
                  <a:tcPr marL="80030" marR="80030" marT="80030" marB="0"/>
                </a:tc>
                <a:extLst>
                  <a:ext uri="{0D108BD9-81ED-4DB2-BD59-A6C34878D82A}">
                    <a16:rowId xmlns:a16="http://schemas.microsoft.com/office/drawing/2014/main" val="10005"/>
                  </a:ext>
                </a:extLst>
              </a:tr>
              <a:tr h="237536">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Samuel Alito</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1950</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Yale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Federal judge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G. W. Bush</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2006</a:t>
                      </a:r>
                    </a:p>
                  </a:txBody>
                  <a:tcPr marL="80030" marR="80030" marT="80030" marB="0"/>
                </a:tc>
                <a:extLst>
                  <a:ext uri="{0D108BD9-81ED-4DB2-BD59-A6C34878D82A}">
                    <a16:rowId xmlns:a16="http://schemas.microsoft.com/office/drawing/2014/main" val="10006"/>
                  </a:ext>
                </a:extLst>
              </a:tr>
              <a:tr h="303949">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Sonia Sotomayor</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1954</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Yale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Federal judge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Obama</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2009</a:t>
                      </a:r>
                    </a:p>
                  </a:txBody>
                  <a:tcPr marL="80030" marR="80030" marT="80030" marB="0"/>
                </a:tc>
                <a:extLst>
                  <a:ext uri="{0D108BD9-81ED-4DB2-BD59-A6C34878D82A}">
                    <a16:rowId xmlns:a16="http://schemas.microsoft.com/office/drawing/2014/main" val="10007"/>
                  </a:ext>
                </a:extLst>
              </a:tr>
              <a:tr h="237536">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Elena Kagan</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1960</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Harvard</a:t>
                      </a:r>
                    </a:p>
                  </a:txBody>
                  <a:tcPr marL="80030" marR="80030" marT="80030" marB="0"/>
                </a:tc>
                <a:tc>
                  <a:txBody>
                    <a:bodyPr/>
                    <a:lstStyle/>
                    <a:p>
                      <a:pPr marL="0" marR="0">
                        <a:lnSpc>
                          <a:spcPct val="100000"/>
                        </a:lnSpc>
                        <a:spcBef>
                          <a:spcPts val="0"/>
                        </a:spcBef>
                        <a:spcAft>
                          <a:spcPts val="0"/>
                        </a:spcAft>
                      </a:pPr>
                      <a:r>
                        <a:rPr lang="en-US" sz="900" spc="-25" dirty="0">
                          <a:solidFill>
                            <a:schemeClr val="tx1"/>
                          </a:solidFill>
                          <a:latin typeface="ITCFranklinGothicStd-Book"/>
                          <a:ea typeface="Times New Roman"/>
                          <a:cs typeface="ITCFranklinGothicStd-Book"/>
                        </a:rPr>
                        <a:t>Solicitor general</a:t>
                      </a:r>
                      <a:endParaRPr lang="en-US" sz="900" dirty="0">
                        <a:solidFill>
                          <a:schemeClr val="tx1"/>
                        </a:solidFill>
                        <a:latin typeface="ITCFranklinGothicStd-Book"/>
                        <a:ea typeface="Times New Roman"/>
                        <a:cs typeface="ITCFranklinGothicStd-Book"/>
                      </a:endParaRP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Obama</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2010</a:t>
                      </a:r>
                    </a:p>
                  </a:txBody>
                  <a:tcPr marL="80030" marR="80030" marT="80030" marB="0"/>
                </a:tc>
                <a:extLst>
                  <a:ext uri="{0D108BD9-81ED-4DB2-BD59-A6C34878D82A}">
                    <a16:rowId xmlns:a16="http://schemas.microsoft.com/office/drawing/2014/main" val="10008"/>
                  </a:ext>
                </a:extLst>
              </a:tr>
              <a:tr h="237536">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Neil Gorsuch</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1967</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Harvard</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Federal judge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Trump</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2017</a:t>
                      </a:r>
                    </a:p>
                  </a:txBody>
                  <a:tcPr marL="80030" marR="80030" marT="80030" marB="0"/>
                </a:tc>
                <a:extLst>
                  <a:ext uri="{0D108BD9-81ED-4DB2-BD59-A6C34878D82A}">
                    <a16:rowId xmlns:a16="http://schemas.microsoft.com/office/drawing/2014/main" val="10009"/>
                  </a:ext>
                </a:extLst>
              </a:tr>
              <a:tr h="303949">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Brett Kavanaugh</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1965</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Yale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Federal judge</a:t>
                      </a:r>
                    </a:p>
                  </a:txBody>
                  <a:tcPr marL="80030" marR="80030" marT="80030" marB="0"/>
                </a:tc>
                <a:tc>
                  <a:txBody>
                    <a:bodyPr/>
                    <a:lstStyle/>
                    <a:p>
                      <a:pPr marL="0" marR="0">
                        <a:lnSpc>
                          <a:spcPct val="100000"/>
                        </a:lnSpc>
                        <a:spcBef>
                          <a:spcPts val="0"/>
                        </a:spcBef>
                        <a:spcAft>
                          <a:spcPts val="0"/>
                        </a:spcAft>
                      </a:pPr>
                      <a:r>
                        <a:rPr lang="en-US" sz="900">
                          <a:solidFill>
                            <a:schemeClr val="tx1"/>
                          </a:solidFill>
                          <a:latin typeface="ITCFranklinGothicStd-Book"/>
                          <a:ea typeface="Times New Roman"/>
                          <a:cs typeface="ITCFranklinGothicStd-Book"/>
                        </a:rPr>
                        <a:t>Trump</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2018</a:t>
                      </a:r>
                    </a:p>
                  </a:txBody>
                  <a:tcPr marL="80030" marR="80030" marT="80030" marB="0"/>
                </a:tc>
                <a:extLst>
                  <a:ext uri="{0D108BD9-81ED-4DB2-BD59-A6C34878D82A}">
                    <a16:rowId xmlns:a16="http://schemas.microsoft.com/office/drawing/2014/main" val="10010"/>
                  </a:ext>
                </a:extLst>
              </a:tr>
              <a:tr h="303949">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Amy Coney Barrett</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1972</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Notre Dame</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Federal judge</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Trump</a:t>
                      </a:r>
                    </a:p>
                  </a:txBody>
                  <a:tcPr marL="80030" marR="80030" marT="80030" marB="0"/>
                </a:tc>
                <a:tc>
                  <a:txBody>
                    <a:bodyPr/>
                    <a:lstStyle/>
                    <a:p>
                      <a:pPr marL="0" marR="0">
                        <a:lnSpc>
                          <a:spcPct val="100000"/>
                        </a:lnSpc>
                        <a:spcBef>
                          <a:spcPts val="0"/>
                        </a:spcBef>
                        <a:spcAft>
                          <a:spcPts val="0"/>
                        </a:spcAft>
                      </a:pPr>
                      <a:r>
                        <a:rPr lang="en-US" sz="900" dirty="0">
                          <a:solidFill>
                            <a:schemeClr val="tx1"/>
                          </a:solidFill>
                          <a:latin typeface="ITCFranklinGothicStd-Book"/>
                          <a:ea typeface="Times New Roman"/>
                          <a:cs typeface="ITCFranklinGothicStd-Book"/>
                        </a:rPr>
                        <a:t>2020</a:t>
                      </a:r>
                    </a:p>
                  </a:txBody>
                  <a:tcPr marL="80030" marR="80030" marT="80030" marB="0"/>
                </a:tc>
                <a:extLst>
                  <a:ext uri="{0D108BD9-81ED-4DB2-BD59-A6C34878D82A}">
                    <a16:rowId xmlns:a16="http://schemas.microsoft.com/office/drawing/2014/main" val="1282916906"/>
                  </a:ext>
                </a:extLst>
              </a:tr>
            </a:tbl>
          </a:graphicData>
        </a:graphic>
      </p:graphicFrame>
      <p:pic>
        <p:nvPicPr>
          <p:cNvPr id="7" name="Content Placeholder 8" descr="A table lists various countries and their approaches to the selection and composition of their courts.&#10;The table has five columns and 10 rows. The columns have the following headings from left to right. Name, Term Limits, Mandatory retirement age, size, and How selected?">
            <a:extLst>
              <a:ext uri="{FF2B5EF4-FFF2-40B4-BE49-F238E27FC236}">
                <a16:creationId xmlns:a16="http://schemas.microsoft.com/office/drawing/2014/main" id="{96D74ADC-747A-6949-87CA-68E338EF4159}"/>
              </a:ext>
            </a:extLst>
          </p:cNvPr>
          <p:cNvPicPr>
            <a:picLocks noGrp="1" noChangeAspect="1"/>
          </p:cNvPicPr>
          <p:nvPr>
            <p:ph type="pic" idx="1"/>
          </p:nvPr>
        </p:nvPicPr>
        <p:blipFill>
          <a:blip r:embed="rId3"/>
          <a:stretch>
            <a:fillRect/>
          </a:stretch>
        </p:blipFill>
        <p:spPr>
          <a:xfrm>
            <a:off x="5701608" y="-4763"/>
            <a:ext cx="6415088" cy="6858000"/>
          </a:xfrm>
          <a:prstGeom prst="rect">
            <a:avLst/>
          </a:prstGeom>
        </p:spPr>
      </p:pic>
    </p:spTree>
    <p:extLst>
      <p:ext uri="{BB962C8B-B14F-4D97-AF65-F5344CB8AC3E}">
        <p14:creationId xmlns:p14="http://schemas.microsoft.com/office/powerpoint/2010/main" val="1391036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ltLang="en-US" dirty="0"/>
              <a:t>Supreme Court Appointments</a:t>
            </a:r>
          </a:p>
        </p:txBody>
      </p:sp>
      <p:sp>
        <p:nvSpPr>
          <p:cNvPr id="55298" name="Content Placeholder 2"/>
          <p:cNvSpPr>
            <a:spLocks noGrp="1"/>
          </p:cNvSpPr>
          <p:nvPr>
            <p:ph idx="1"/>
          </p:nvPr>
        </p:nvSpPr>
        <p:spPr/>
        <p:txBody>
          <a:bodyPr>
            <a:normAutofit/>
          </a:bodyPr>
          <a:lstStyle/>
          <a:p>
            <a:pPr>
              <a:lnSpc>
                <a:spcPct val="150000"/>
              </a:lnSpc>
            </a:pPr>
            <a:r>
              <a:rPr lang="en-US" altLang="en-US" dirty="0"/>
              <a:t>In recent years, Supreme Court nominations have involved intense partisan struggles.</a:t>
            </a:r>
          </a:p>
          <a:p>
            <a:pPr lvl="1">
              <a:lnSpc>
                <a:spcPct val="150000"/>
              </a:lnSpc>
              <a:buFont typeface="Arial" pitchFamily="34" charset="0"/>
              <a:buChar char="•"/>
            </a:pPr>
            <a:r>
              <a:rPr lang="en-US" altLang="en-US" dirty="0"/>
              <a:t>In 2017, the Republicans changed the filibuster rules on Supreme Court nominees.</a:t>
            </a:r>
          </a:p>
          <a:p>
            <a:pPr lvl="2">
              <a:lnSpc>
                <a:spcPct val="150000"/>
              </a:lnSpc>
              <a:buFont typeface="Arial" pitchFamily="34" charset="0"/>
              <a:buChar char="•"/>
            </a:pPr>
            <a:r>
              <a:rPr lang="en-US" altLang="en-US" dirty="0"/>
              <a:t>This secured the appointment of Neil Gorsuch and later Brett Kavanaugh and Amy Coney Barrett to the Court.</a:t>
            </a:r>
          </a:p>
        </p:txBody>
      </p:sp>
    </p:spTree>
    <p:extLst>
      <p:ext uri="{BB962C8B-B14F-4D97-AF65-F5344CB8AC3E}">
        <p14:creationId xmlns:p14="http://schemas.microsoft.com/office/powerpoint/2010/main" val="2255124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tLang="en-US"/>
              <a:t>U.S. Supreme Court: Judicial Review</a:t>
            </a:r>
            <a:endParaRPr lang="en-US" altLang="en-US" dirty="0"/>
          </a:p>
        </p:txBody>
      </p:sp>
      <p:sp>
        <p:nvSpPr>
          <p:cNvPr id="59394" name="Content Placeholder 2"/>
          <p:cNvSpPr>
            <a:spLocks noGrp="1"/>
          </p:cNvSpPr>
          <p:nvPr>
            <p:ph idx="1"/>
          </p:nvPr>
        </p:nvSpPr>
        <p:spPr/>
        <p:txBody>
          <a:bodyPr>
            <a:normAutofit/>
          </a:bodyPr>
          <a:lstStyle/>
          <a:p>
            <a:pPr>
              <a:lnSpc>
                <a:spcPct val="150000"/>
              </a:lnSpc>
            </a:pPr>
            <a:r>
              <a:rPr lang="en-US" altLang="en-US" dirty="0"/>
              <a:t>The most significant power of the Court is </a:t>
            </a:r>
            <a:r>
              <a:rPr lang="en-US" altLang="en-US" b="1" dirty="0"/>
              <a:t>judicial review.</a:t>
            </a:r>
          </a:p>
          <a:p>
            <a:pPr lvl="1">
              <a:lnSpc>
                <a:spcPct val="150000"/>
              </a:lnSpc>
            </a:pPr>
            <a:r>
              <a:rPr lang="en-US" altLang="en-US" dirty="0"/>
              <a:t>This is the power of courts to review and, if necessary, declare laws or executive actions invalid or unconstitutional.</a:t>
            </a:r>
          </a:p>
          <a:p>
            <a:pPr lvl="1">
              <a:lnSpc>
                <a:spcPct val="150000"/>
              </a:lnSpc>
            </a:pPr>
            <a:endParaRPr lang="en-US" altLang="en-US" sz="1100" dirty="0"/>
          </a:p>
          <a:p>
            <a:pPr>
              <a:lnSpc>
                <a:spcPct val="150000"/>
              </a:lnSpc>
            </a:pPr>
            <a:r>
              <a:rPr lang="en-US" altLang="en-US" dirty="0"/>
              <a:t>The U.S. Constitution does not mention judicial review.</a:t>
            </a:r>
          </a:p>
          <a:p>
            <a:pPr lvl="1">
              <a:lnSpc>
                <a:spcPct val="150000"/>
              </a:lnSpc>
            </a:pPr>
            <a:r>
              <a:rPr lang="en-US" altLang="en-US" dirty="0"/>
              <a:t>The power comes from </a:t>
            </a:r>
            <a:r>
              <a:rPr lang="en-US" altLang="en-US" i="1" dirty="0"/>
              <a:t>Marbury v. Madison</a:t>
            </a:r>
            <a:r>
              <a:rPr lang="en-US" altLang="en-US" dirty="0"/>
              <a:t> (1803).</a:t>
            </a:r>
          </a:p>
          <a:p>
            <a:pPr lvl="1">
              <a:lnSpc>
                <a:spcPct val="150000"/>
              </a:lnSpc>
            </a:pPr>
            <a:r>
              <a:rPr lang="en-US" altLang="en-US" dirty="0"/>
              <a:t>In more than two centuries, the Court has declared fewer than 160 acts of Congress to be unconstitutional.</a:t>
            </a:r>
          </a:p>
        </p:txBody>
      </p:sp>
    </p:spTree>
    <p:extLst>
      <p:ext uri="{BB962C8B-B14F-4D97-AF65-F5344CB8AC3E}">
        <p14:creationId xmlns:p14="http://schemas.microsoft.com/office/powerpoint/2010/main" val="833895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en-US" dirty="0"/>
              <a:t>Judicial Review: States</a:t>
            </a:r>
          </a:p>
        </p:txBody>
      </p:sp>
      <p:sp>
        <p:nvSpPr>
          <p:cNvPr id="61442" name="Content Placeholder 2"/>
          <p:cNvSpPr>
            <a:spLocks noGrp="1"/>
          </p:cNvSpPr>
          <p:nvPr>
            <p:ph idx="1"/>
          </p:nvPr>
        </p:nvSpPr>
        <p:spPr/>
        <p:txBody>
          <a:bodyPr>
            <a:normAutofit/>
          </a:bodyPr>
          <a:lstStyle/>
          <a:p>
            <a:r>
              <a:rPr lang="en-US" altLang="en-US" sz="2800" dirty="0"/>
              <a:t>The U.S. Supreme Court can review the constitutionality of state laws, based on the </a:t>
            </a:r>
            <a:r>
              <a:rPr lang="en-US" altLang="en-US" sz="2800" b="1" dirty="0"/>
              <a:t>supremacy clause </a:t>
            </a:r>
            <a:r>
              <a:rPr lang="en-US" altLang="en-US" sz="2800" dirty="0"/>
              <a:t>of the U.S. Constitution.</a:t>
            </a:r>
          </a:p>
          <a:p>
            <a:pPr lvl="1"/>
            <a:endParaRPr lang="en-US" altLang="en-US" sz="1100" dirty="0"/>
          </a:p>
          <a:p>
            <a:pPr lvl="1"/>
            <a:r>
              <a:rPr lang="en-US" altLang="en-US" sz="2800" dirty="0"/>
              <a:t>The supremacy clause states that laws passed by the national government and all treaties are the supreme law of land and superior to all laws adopted by any state or any subdivision.</a:t>
            </a:r>
          </a:p>
          <a:p>
            <a:pPr marL="1257300" lvl="3" indent="0">
              <a:buNone/>
            </a:pPr>
            <a:endParaRPr lang="en-US" altLang="en-US" sz="100" dirty="0"/>
          </a:p>
          <a:p>
            <a:pPr lvl="1"/>
            <a:r>
              <a:rPr lang="en-US" altLang="en-US" sz="2800" dirty="0"/>
              <a:t>The Court has used judicial review to strike down state laws that violated rights or privileges guaranteed by the Constitution or federal statutes.</a:t>
            </a:r>
          </a:p>
          <a:p>
            <a:pPr lvl="1"/>
            <a:endParaRPr lang="en-US" altLang="en-US" sz="900" dirty="0"/>
          </a:p>
          <a:p>
            <a:endParaRPr lang="en-US" altLang="en-US" sz="2800" dirty="0"/>
          </a:p>
        </p:txBody>
      </p:sp>
    </p:spTree>
    <p:extLst>
      <p:ext uri="{BB962C8B-B14F-4D97-AF65-F5344CB8AC3E}">
        <p14:creationId xmlns:p14="http://schemas.microsoft.com/office/powerpoint/2010/main" val="3339048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70AF-3468-4096-A948-0CB6F355748C}"/>
              </a:ext>
            </a:extLst>
          </p:cNvPr>
          <p:cNvSpPr>
            <a:spLocks noGrp="1"/>
          </p:cNvSpPr>
          <p:nvPr>
            <p:ph type="title"/>
          </p:nvPr>
        </p:nvSpPr>
        <p:spPr/>
        <p:txBody>
          <a:bodyPr/>
          <a:lstStyle/>
          <a:p>
            <a:r>
              <a:rPr lang="en-US" dirty="0"/>
              <a:t>Judicial Review: The President, Part Two</a:t>
            </a:r>
          </a:p>
        </p:txBody>
      </p:sp>
      <p:pic>
        <p:nvPicPr>
          <p:cNvPr id="9" name="Content Placeholder 8" descr="Representative Joe Kennedy the Third (D of Massachussets) with a microphone speaks from a lectern with a sign that reads, No Musilim Ban.">
            <a:extLst>
              <a:ext uri="{FF2B5EF4-FFF2-40B4-BE49-F238E27FC236}">
                <a16:creationId xmlns:a16="http://schemas.microsoft.com/office/drawing/2014/main" id="{0BBB67B3-C74A-A84A-95FD-724827708D14}"/>
              </a:ext>
            </a:extLst>
          </p:cNvPr>
          <p:cNvPicPr>
            <a:picLocks noGrp="1" noChangeAspect="1"/>
          </p:cNvPicPr>
          <p:nvPr>
            <p:ph idx="1"/>
          </p:nvPr>
        </p:nvPicPr>
        <p:blipFill>
          <a:blip r:embed="rId3"/>
          <a:stretch>
            <a:fillRect/>
          </a:stretch>
        </p:blipFill>
        <p:spPr>
          <a:xfrm>
            <a:off x="2242582" y="1457325"/>
            <a:ext cx="7730648" cy="5308600"/>
          </a:xfrm>
        </p:spPr>
      </p:pic>
    </p:spTree>
    <p:extLst>
      <p:ext uri="{BB962C8B-B14F-4D97-AF65-F5344CB8AC3E}">
        <p14:creationId xmlns:p14="http://schemas.microsoft.com/office/powerpoint/2010/main" val="2576681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F597-02A1-4EF8-9BAC-AD1D8CE763E2}"/>
              </a:ext>
            </a:extLst>
          </p:cNvPr>
          <p:cNvSpPr>
            <a:spLocks noGrp="1"/>
          </p:cNvSpPr>
          <p:nvPr>
            <p:ph type="title"/>
          </p:nvPr>
        </p:nvSpPr>
        <p:spPr/>
        <p:txBody>
          <a:bodyPr/>
          <a:lstStyle/>
          <a:p>
            <a:r>
              <a:rPr lang="en-US" altLang="en-US" dirty="0"/>
              <a:t>Judicial Review: Federal Agency Actions</a:t>
            </a:r>
            <a:endParaRPr lang="en-US" dirty="0"/>
          </a:p>
        </p:txBody>
      </p:sp>
      <p:sp>
        <p:nvSpPr>
          <p:cNvPr id="3" name="Content Placeholder 2">
            <a:extLst>
              <a:ext uri="{FF2B5EF4-FFF2-40B4-BE49-F238E27FC236}">
                <a16:creationId xmlns:a16="http://schemas.microsoft.com/office/drawing/2014/main" id="{88DDFAF0-D2E4-45B2-BAA2-1B2F39D9632B}"/>
              </a:ext>
            </a:extLst>
          </p:cNvPr>
          <p:cNvSpPr>
            <a:spLocks noGrp="1"/>
          </p:cNvSpPr>
          <p:nvPr>
            <p:ph idx="1"/>
          </p:nvPr>
        </p:nvSpPr>
        <p:spPr/>
        <p:txBody>
          <a:bodyPr>
            <a:normAutofit/>
          </a:bodyPr>
          <a:lstStyle/>
          <a:p>
            <a:r>
              <a:rPr lang="en-US" sz="2800" dirty="0"/>
              <a:t>Congress inevitably delegates power to the president and the bureaucracy to implement and interpret laws.</a:t>
            </a:r>
          </a:p>
          <a:p>
            <a:endParaRPr lang="en-US" sz="2800" dirty="0"/>
          </a:p>
          <a:p>
            <a:r>
              <a:rPr lang="en-US" sz="2800" dirty="0"/>
              <a:t>A number of court decisions have dealt with the scope of this delegation of power. Courts have also had to decide whether regulations adopted by federal agencies are consistent with Congress’s express or implied intent.</a:t>
            </a:r>
          </a:p>
        </p:txBody>
      </p:sp>
    </p:spTree>
    <p:extLst>
      <p:ext uri="{BB962C8B-B14F-4D97-AF65-F5344CB8AC3E}">
        <p14:creationId xmlns:p14="http://schemas.microsoft.com/office/powerpoint/2010/main" val="4126434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ltLang="en-US"/>
              <a:t>Judicial Review: The President</a:t>
            </a:r>
            <a:endParaRPr lang="en-US" altLang="en-US" dirty="0"/>
          </a:p>
        </p:txBody>
      </p:sp>
      <p:sp>
        <p:nvSpPr>
          <p:cNvPr id="63490" name="Content Placeholder 2"/>
          <p:cNvSpPr>
            <a:spLocks noGrp="1"/>
          </p:cNvSpPr>
          <p:nvPr>
            <p:ph idx="1"/>
          </p:nvPr>
        </p:nvSpPr>
        <p:spPr>
          <a:xfrm>
            <a:off x="914400" y="1456791"/>
            <a:ext cx="10387519" cy="5401209"/>
          </a:xfrm>
        </p:spPr>
        <p:txBody>
          <a:bodyPr>
            <a:normAutofit fontScale="92500"/>
          </a:bodyPr>
          <a:lstStyle/>
          <a:p>
            <a:r>
              <a:rPr lang="en-US" altLang="en-US" sz="2800" dirty="0"/>
              <a:t>Federal courts have upheld presidential power in the realms of foreign policy, war and emergency powers, legislative power, and administrative authority.</a:t>
            </a:r>
            <a:endParaRPr lang="en-US" altLang="en-US" sz="100" dirty="0"/>
          </a:p>
          <a:p>
            <a:r>
              <a:rPr lang="en-US" altLang="en-US" sz="2800" dirty="0"/>
              <a:t>Historically, the U.S. Supreme Court has been hesitant to judge presidential authority during wartime.</a:t>
            </a:r>
          </a:p>
          <a:p>
            <a:pPr lvl="1"/>
            <a:r>
              <a:rPr lang="en-US" altLang="en-US" sz="2800" dirty="0"/>
              <a:t>However, in </a:t>
            </a:r>
            <a:r>
              <a:rPr lang="en-US" altLang="en-US" sz="2800" i="1" dirty="0"/>
              <a:t>Hamdi v. Rumsfeld</a:t>
            </a:r>
            <a:r>
              <a:rPr lang="en-US" altLang="en-US" sz="2800" dirty="0"/>
              <a:t> (2004), the Court ruled that a captured U.S.-born Taliban soldier was entitled to a lawyer.</a:t>
            </a:r>
          </a:p>
          <a:p>
            <a:pPr lvl="2"/>
            <a:r>
              <a:rPr lang="en-US" altLang="ja-JP" sz="2800" dirty="0"/>
              <a:t>The Court therefore asserted that presidential actions were subject to judicial scrutiny.</a:t>
            </a:r>
            <a:endParaRPr lang="en-US" altLang="en-US" sz="100" dirty="0"/>
          </a:p>
          <a:p>
            <a:r>
              <a:rPr lang="en-US" altLang="en-US" sz="2800" dirty="0"/>
              <a:t>The Court has also heard cases unrelated to war powers, including finding that President Obama had acted unconstitutionally by making recess appointments to the National Labor Relations Board.</a:t>
            </a:r>
          </a:p>
        </p:txBody>
      </p:sp>
    </p:spTree>
    <p:extLst>
      <p:ext uri="{BB962C8B-B14F-4D97-AF65-F5344CB8AC3E}">
        <p14:creationId xmlns:p14="http://schemas.microsoft.com/office/powerpoint/2010/main" val="96730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tLang="en-US" dirty="0"/>
              <a:t>Accessing the Supreme Court: Criteria</a:t>
            </a:r>
          </a:p>
        </p:txBody>
      </p:sp>
      <p:sp>
        <p:nvSpPr>
          <p:cNvPr id="65538" name="Content Placeholder 2"/>
          <p:cNvSpPr>
            <a:spLocks noGrp="1"/>
          </p:cNvSpPr>
          <p:nvPr>
            <p:ph idx="1"/>
          </p:nvPr>
        </p:nvSpPr>
        <p:spPr/>
        <p:txBody>
          <a:bodyPr>
            <a:normAutofit lnSpcReduction="10000"/>
          </a:bodyPr>
          <a:lstStyle/>
          <a:p>
            <a:r>
              <a:rPr lang="en-US" altLang="en-US" sz="2800" dirty="0"/>
              <a:t>The Supreme Court has developed specific rules that govern which cases within its jurisdiction it will and will not hear:</a:t>
            </a:r>
          </a:p>
          <a:p>
            <a:endParaRPr lang="en-US" altLang="en-US" sz="100" dirty="0"/>
          </a:p>
          <a:p>
            <a:pPr marL="342900" indent="-342900">
              <a:buFont typeface="Arial" panose="020B0604020202020204" pitchFamily="34" charset="0"/>
              <a:buChar char="•"/>
            </a:pPr>
            <a:r>
              <a:rPr lang="en-US" altLang="en-US" sz="2800" dirty="0"/>
              <a:t>The case must involve </a:t>
            </a:r>
            <a:r>
              <a:rPr lang="en-US" altLang="ja-JP" sz="2800" dirty="0"/>
              <a:t>an actual dispute, not a hypothetical one.</a:t>
            </a:r>
          </a:p>
          <a:p>
            <a:pPr marL="342900" indent="-342900">
              <a:buFont typeface="Arial" panose="020B0604020202020204" pitchFamily="34" charset="0"/>
              <a:buChar char="•"/>
            </a:pPr>
            <a:r>
              <a:rPr lang="en-US" altLang="ja-JP" sz="2800" dirty="0"/>
              <a:t>Parties to a case must have </a:t>
            </a:r>
            <a:r>
              <a:rPr lang="en-US" altLang="ja-JP" sz="2800" b="1" dirty="0"/>
              <a:t>standing</a:t>
            </a:r>
            <a:r>
              <a:rPr lang="en-US" altLang="ja-JP" sz="2800" dirty="0"/>
              <a:t>: they must have a substantial stake in the outcome of the case.</a:t>
            </a:r>
          </a:p>
          <a:p>
            <a:pPr marL="342900" indent="-342900">
              <a:buFont typeface="Arial" panose="020B0604020202020204" pitchFamily="34" charset="0"/>
              <a:buChar char="•"/>
            </a:pPr>
            <a:r>
              <a:rPr lang="en-US" altLang="en-US" sz="2800" dirty="0"/>
              <a:t>The Court will not hear cases on issues that it considers to be moot.</a:t>
            </a:r>
          </a:p>
          <a:p>
            <a:pPr marL="914400" lvl="1" indent="-342900">
              <a:buFont typeface="Arial" panose="020B0604020202020204" pitchFamily="34" charset="0"/>
              <a:buChar char="•"/>
            </a:pPr>
            <a:r>
              <a:rPr lang="en-US" altLang="en-US" sz="2800" b="1" dirty="0"/>
              <a:t>Mootness</a:t>
            </a:r>
            <a:r>
              <a:rPr lang="en-US" altLang="en-US" sz="2800" dirty="0"/>
              <a:t>: a criterion used to dismiss cases that no longer require a resolution.</a:t>
            </a:r>
          </a:p>
          <a:p>
            <a:pPr marL="914400" lvl="1" indent="-342900">
              <a:buFont typeface="Arial" panose="020B0604020202020204" pitchFamily="34" charset="0"/>
              <a:buChar char="•"/>
            </a:pPr>
            <a:r>
              <a:rPr lang="en-US" altLang="en-US" sz="2800" dirty="0"/>
              <a:t>If the issue has already been resolved, then there will be nothing to address.</a:t>
            </a:r>
          </a:p>
        </p:txBody>
      </p:sp>
    </p:spTree>
    <p:extLst>
      <p:ext uri="{BB962C8B-B14F-4D97-AF65-F5344CB8AC3E}">
        <p14:creationId xmlns:p14="http://schemas.microsoft.com/office/powerpoint/2010/main" val="2971444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dirty="0"/>
              <a:t>Accessing the Supreme Court: Writs</a:t>
            </a:r>
          </a:p>
        </p:txBody>
      </p:sp>
      <p:sp>
        <p:nvSpPr>
          <p:cNvPr id="67586" name="Content Placeholder 2"/>
          <p:cNvSpPr>
            <a:spLocks noGrp="1"/>
          </p:cNvSpPr>
          <p:nvPr>
            <p:ph idx="1"/>
          </p:nvPr>
        </p:nvSpPr>
        <p:spPr/>
        <p:txBody>
          <a:bodyPr>
            <a:normAutofit lnSpcReduction="10000"/>
          </a:bodyPr>
          <a:lstStyle/>
          <a:p>
            <a:r>
              <a:rPr lang="en-US" altLang="en-US" sz="2800" dirty="0"/>
              <a:t>Most cases reach the Court through a </a:t>
            </a:r>
            <a:r>
              <a:rPr lang="en-US" altLang="en-US" sz="2800" b="1" dirty="0"/>
              <a:t>writ of certiorari</a:t>
            </a:r>
            <a:r>
              <a:rPr lang="en-US" altLang="en-US" sz="2800" dirty="0"/>
              <a:t>: a decision of at least four of the nine Supreme Court justices to review a lower-court decision.</a:t>
            </a:r>
          </a:p>
          <a:p>
            <a:endParaRPr lang="en-US" altLang="en-US" sz="100" dirty="0"/>
          </a:p>
          <a:p>
            <a:r>
              <a:rPr lang="en-US" altLang="en-US" sz="2800" dirty="0"/>
              <a:t>“</a:t>
            </a:r>
            <a:r>
              <a:rPr lang="en-US" altLang="en-US" sz="2800" dirty="0" err="1"/>
              <a:t>Certworthy</a:t>
            </a:r>
            <a:r>
              <a:rPr lang="en-US" altLang="en-US" sz="2800" dirty="0"/>
              <a:t>” cases include those that involve:</a:t>
            </a:r>
          </a:p>
          <a:p>
            <a:pPr lvl="1"/>
            <a:r>
              <a:rPr lang="en-US" altLang="en-US" sz="2800" dirty="0"/>
              <a:t>Conflicting decisions by two or more state courts of last resort</a:t>
            </a:r>
          </a:p>
          <a:p>
            <a:pPr lvl="1"/>
            <a:r>
              <a:rPr lang="en-US" altLang="en-US" sz="2800" dirty="0"/>
              <a:t>Conflicting decisions by two or more circuit courts</a:t>
            </a:r>
          </a:p>
          <a:p>
            <a:pPr lvl="1"/>
            <a:r>
              <a:rPr lang="en-US" altLang="en-US" sz="2800" dirty="0"/>
              <a:t>Conflicting decisions by circuit courts and state courts of last resort</a:t>
            </a:r>
          </a:p>
          <a:p>
            <a:pPr lvl="1"/>
            <a:r>
              <a:rPr lang="en-US" altLang="en-US" sz="2800" dirty="0"/>
              <a:t>Decisions by the circuit court on matters of federal law that should be settled by the Supreme Court</a:t>
            </a:r>
          </a:p>
          <a:p>
            <a:pPr lvl="1"/>
            <a:r>
              <a:rPr lang="en-US" altLang="en-US" sz="2800" dirty="0"/>
              <a:t>Circuit court decisions that are at odds with a Supreme Court decision</a:t>
            </a:r>
          </a:p>
        </p:txBody>
      </p:sp>
    </p:spTree>
    <p:extLst>
      <p:ext uri="{BB962C8B-B14F-4D97-AF65-F5344CB8AC3E}">
        <p14:creationId xmlns:p14="http://schemas.microsoft.com/office/powerpoint/2010/main" val="4162358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p:txBody>
          <a:bodyPr/>
          <a:lstStyle/>
          <a:p>
            <a:r>
              <a:rPr lang="en-US" altLang="en-US"/>
              <a:t>Cases Filed in the U.S. Supreme Court</a:t>
            </a:r>
            <a:endParaRPr lang="en-US" altLang="en-US" dirty="0"/>
          </a:p>
        </p:txBody>
      </p:sp>
      <p:pic>
        <p:nvPicPr>
          <p:cNvPr id="6" name="Content Placeholder 4" descr="Figure 13.3 is a line graph titled, Cases Filed in the U.S. Supreme Court, 1938 to 2018 Terms.&#10;The line graph shows the number of cases filed in the U.S. Supreme Court between 1938 and 2018. The graph shows an upward trend, rising from 1,000 filed cases in 1938 to 8,900 in 2011, falling to 6,500 in 2015, and then slightly rising to 6,550 in 2018. The data from the line graph are consolidated as follows. 1940: 1,000, 1965: 2,800, 1985: 4,200, 1995: 6,700, 2000: 9,000, 2005: 9,500, 2011: 8,900, 2015: 6,500, 2018: 6,550. SOURCES: Years 1938–69, 1970–83, 1984–99: reprinted with permission from The United States Law Week (Washington, D C: Bureau of National Affairs) (copyright Bureau of National Affairs Inc.); 2000 to 05: U.S. Bureau of the Census, Statistical Abstract of the United States; 2006 to 07: Office of the Clerk, Supreme Court of the United States; and Supreme Court of the United States, Cases on Docket, w w w dot u s courts dot gov forward slash; Supreme Court, 2018 Year-End Report on the Federal Judiciary, w w w dot supreme court dot gov forward slash (accessed 10/5/20).">
            <a:extLst>
              <a:ext uri="{FF2B5EF4-FFF2-40B4-BE49-F238E27FC236}">
                <a16:creationId xmlns:a16="http://schemas.microsoft.com/office/drawing/2014/main" id="{63D1B0EC-01E8-6846-B825-EB4F0E37097C}"/>
              </a:ext>
            </a:extLst>
          </p:cNvPr>
          <p:cNvPicPr>
            <a:picLocks noGrp="1" noChangeAspect="1"/>
          </p:cNvPicPr>
          <p:nvPr>
            <p:ph type="pic" idx="1"/>
          </p:nvPr>
        </p:nvPicPr>
        <p:blipFill>
          <a:blip r:embed="rId3"/>
          <a:stretch>
            <a:fillRect/>
          </a:stretch>
        </p:blipFill>
        <p:spPr>
          <a:xfrm>
            <a:off x="5830888" y="0"/>
            <a:ext cx="5507182" cy="6858000"/>
          </a:xfrm>
          <a:prstGeom prst="rect">
            <a:avLst/>
          </a:prstGeom>
        </p:spPr>
      </p:pic>
    </p:spTree>
    <p:extLst>
      <p:ext uri="{BB962C8B-B14F-4D97-AF65-F5344CB8AC3E}">
        <p14:creationId xmlns:p14="http://schemas.microsoft.com/office/powerpoint/2010/main" val="775791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en-US"/>
              <a:t>The Legal System: Criminal Law</a:t>
            </a:r>
            <a:endParaRPr lang="en-US" altLang="en-US" dirty="0"/>
          </a:p>
        </p:txBody>
      </p:sp>
      <p:sp>
        <p:nvSpPr>
          <p:cNvPr id="26626" name="Content Placeholder 2"/>
          <p:cNvSpPr>
            <a:spLocks noGrp="1"/>
          </p:cNvSpPr>
          <p:nvPr>
            <p:ph idx="1"/>
          </p:nvPr>
        </p:nvSpPr>
        <p:spPr/>
        <p:txBody>
          <a:bodyPr>
            <a:normAutofit/>
          </a:bodyPr>
          <a:lstStyle/>
          <a:p>
            <a:r>
              <a:rPr lang="en-US" altLang="en-US" sz="2800" b="1" dirty="0"/>
              <a:t>Criminal law </a:t>
            </a:r>
            <a:r>
              <a:rPr lang="en-US" altLang="en-US" sz="2800" dirty="0"/>
              <a:t>is the branch of law that regulates the conduct of individuals, defines crimes, and specifies punishments for criminal acts.</a:t>
            </a:r>
          </a:p>
          <a:p>
            <a:pPr lvl="1"/>
            <a:endParaRPr lang="en-US" altLang="en-US" sz="1100" dirty="0"/>
          </a:p>
          <a:p>
            <a:pPr lvl="1"/>
            <a:r>
              <a:rPr lang="en-US" altLang="en-US" sz="2800" dirty="0"/>
              <a:t>Government is always the </a:t>
            </a:r>
            <a:r>
              <a:rPr lang="en-US" altLang="en-US" sz="2800" b="1" dirty="0"/>
              <a:t>plaintiff</a:t>
            </a:r>
            <a:r>
              <a:rPr lang="en-US" altLang="en-US" sz="2800" dirty="0"/>
              <a:t>, or the party that brings charges to court.</a:t>
            </a:r>
            <a:endParaRPr lang="en-US" altLang="en-US" sz="2800" b="1" dirty="0"/>
          </a:p>
          <a:p>
            <a:pPr lvl="1"/>
            <a:endParaRPr lang="en-US" altLang="en-US" sz="1100" dirty="0"/>
          </a:p>
          <a:p>
            <a:pPr lvl="1"/>
            <a:r>
              <a:rPr lang="en-US" altLang="en-US" sz="2800" dirty="0"/>
              <a:t>It involves matters ranging from traffic offenses to murder.</a:t>
            </a:r>
          </a:p>
          <a:p>
            <a:pPr lvl="1"/>
            <a:endParaRPr lang="en-US" altLang="en-US" sz="1100" dirty="0"/>
          </a:p>
          <a:p>
            <a:pPr lvl="1"/>
            <a:r>
              <a:rPr lang="en-US" altLang="en-US" sz="2800" b="1" dirty="0"/>
              <a:t>Defendants</a:t>
            </a:r>
            <a:r>
              <a:rPr lang="en-US" altLang="en-US" sz="2800" dirty="0"/>
              <a:t> who are found guilty of charges brought against them may be fined or sent to jail.</a:t>
            </a:r>
          </a:p>
          <a:p>
            <a:endParaRPr lang="en-US" altLang="en-US" sz="2800" dirty="0"/>
          </a:p>
        </p:txBody>
      </p:sp>
    </p:spTree>
    <p:extLst>
      <p:ext uri="{BB962C8B-B14F-4D97-AF65-F5344CB8AC3E}">
        <p14:creationId xmlns:p14="http://schemas.microsoft.com/office/powerpoint/2010/main" val="4218585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tLang="en-US"/>
              <a:t>Controlling the Flow of Cases: Solicitor General</a:t>
            </a:r>
            <a:endParaRPr lang="en-US" altLang="en-US" dirty="0"/>
          </a:p>
        </p:txBody>
      </p:sp>
      <p:sp>
        <p:nvSpPr>
          <p:cNvPr id="69634" name="Content Placeholder 2"/>
          <p:cNvSpPr>
            <a:spLocks noGrp="1"/>
          </p:cNvSpPr>
          <p:nvPr>
            <p:ph idx="1"/>
          </p:nvPr>
        </p:nvSpPr>
        <p:spPr/>
        <p:txBody>
          <a:bodyPr>
            <a:noAutofit/>
          </a:bodyPr>
          <a:lstStyle/>
          <a:p>
            <a:r>
              <a:rPr lang="en-US" altLang="en-US" sz="2800" dirty="0"/>
              <a:t>The </a:t>
            </a:r>
            <a:r>
              <a:rPr lang="en-US" altLang="en-US" sz="2800" b="1" dirty="0"/>
              <a:t>solicitor general—</a:t>
            </a:r>
            <a:r>
              <a:rPr lang="en-US" altLang="en-US" sz="2800" dirty="0"/>
              <a:t>the top government lawyer in all cases before the U.S. Supreme Court in which the government is a party—has great influence over the federal courts.</a:t>
            </a:r>
          </a:p>
          <a:p>
            <a:endParaRPr lang="en-US" altLang="en-US" sz="100" dirty="0"/>
          </a:p>
          <a:p>
            <a:pPr lvl="1"/>
            <a:r>
              <a:rPr lang="en-US" altLang="en-US" sz="2800" dirty="0"/>
              <a:t>Serves as the third-ranking official in the Justice Department</a:t>
            </a:r>
          </a:p>
          <a:p>
            <a:pPr lvl="1"/>
            <a:endParaRPr lang="en-US" altLang="en-US" sz="100" dirty="0"/>
          </a:p>
          <a:p>
            <a:pPr lvl="1"/>
            <a:r>
              <a:rPr lang="en-US" altLang="en-US" sz="2800" dirty="0"/>
              <a:t>Screens cases before any agency of the federal government can appeal them to the Supreme Court</a:t>
            </a:r>
          </a:p>
          <a:p>
            <a:pPr lvl="1"/>
            <a:endParaRPr lang="en-US" altLang="en-US" sz="100" dirty="0"/>
          </a:p>
          <a:p>
            <a:pPr lvl="1"/>
            <a:r>
              <a:rPr lang="en-US" altLang="en-US" sz="2800" dirty="0"/>
              <a:t>Can enter a case even if the federal government is not a direct litigant by writing an </a:t>
            </a:r>
            <a:r>
              <a:rPr lang="en-US" altLang="en-US" sz="2800" b="1" dirty="0"/>
              <a:t>amicus curiae </a:t>
            </a:r>
            <a:r>
              <a:rPr lang="en-US" altLang="en-US" sz="2800" dirty="0"/>
              <a:t>(“</a:t>
            </a:r>
            <a:r>
              <a:rPr lang="en-US" altLang="ja-JP" sz="2800" dirty="0"/>
              <a:t>friend of the court”) brief </a:t>
            </a:r>
          </a:p>
        </p:txBody>
      </p:sp>
    </p:spTree>
    <p:extLst>
      <p:ext uri="{BB962C8B-B14F-4D97-AF65-F5344CB8AC3E}">
        <p14:creationId xmlns:p14="http://schemas.microsoft.com/office/powerpoint/2010/main" val="1680145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472E-16E9-1241-95CB-50815CD81CE9}"/>
              </a:ext>
            </a:extLst>
          </p:cNvPr>
          <p:cNvSpPr>
            <a:spLocks noGrp="1"/>
          </p:cNvSpPr>
          <p:nvPr>
            <p:ph type="title"/>
          </p:nvPr>
        </p:nvSpPr>
        <p:spPr>
          <a:xfrm>
            <a:off x="930064" y="518160"/>
            <a:ext cx="3932237" cy="2906077"/>
          </a:xfrm>
        </p:spPr>
        <p:txBody>
          <a:bodyPr>
            <a:normAutofit/>
          </a:bodyPr>
          <a:lstStyle/>
          <a:p>
            <a:r>
              <a:rPr lang="en-US" dirty="0"/>
              <a:t>Who Participates?: Comparing How States Select Judges</a:t>
            </a:r>
          </a:p>
        </p:txBody>
      </p:sp>
      <p:pic>
        <p:nvPicPr>
          <p:cNvPr id="6" name="Content Placeholder 5" descr="A page titled Who Participates? Comparing How states select Judges, shows a map, a diagram, and a panel.&#10;The diagram depicts the Judicial selection methods by state, 2017. The states using the method, Gubernatorial appointment through nominating commission, are as follows. Indiana, Iowa, Kansas, Maryland, Missouri, Nebraska, New Hampshire, New Mexico, New York, Oklahoma, Rhode Island, South Dakota, Tennessee, Utah, Vermont, Wyoming, Alaska, Arizona, Colorado, Connecticut, Delaware, District of Columbia, Florida, and Hawaii. The states using the method, Nonpartisan election, are as follows. Arkansas, Georgia, Idaho, Kentucky, Minnesota, Mississippi, Montana, Nevada, North Dakota, Oregon, Washington, Wisconsin, and West Virginia. The states using the method, Partisan election, are as follows. Alabama, Illinois, Louisiana, Michigan, North Carolina, Ohio, and Pennsylvania. TexasThe states using the method, Gubernatorial appointment, are as follows. California, Maine, Massachusetts, and New Jersey. South Carolina and Virginia use the method of Legislative selection. A map that follows the diagram depicts the same data. A text beside the diagram reads as follows. States vary in their methods for selecting judges. Some elect judges through the partisan election, where voters generally decide whom to vote for based on party affiliation. Most states employ a merit selection method through nominating commissions that make recommendations to the governor. Other states have judges elected by the governor without nominating commissions. Thirteen states elect their judges in nonpartisan elections, meaning that the role of political parties in judicial elections is minimized. The state legislature chooses judges in the remaining two states. Sources: American Judicature Society, Judicial Selection in the States, w w w dot judicial selection dot u s slash, and I A AL S, the Institute for the Advancement of the American Legal System at the University of Denver, “Selection and Retention of State Judges,” Texas Bar Journal (February 2016): 92–97.">
            <a:extLst>
              <a:ext uri="{FF2B5EF4-FFF2-40B4-BE49-F238E27FC236}">
                <a16:creationId xmlns:a16="http://schemas.microsoft.com/office/drawing/2014/main" id="{F8A9BF8F-7422-D946-BAE4-865FD1DB717F}"/>
              </a:ext>
            </a:extLst>
          </p:cNvPr>
          <p:cNvPicPr>
            <a:picLocks noGrp="1" noChangeAspect="1"/>
          </p:cNvPicPr>
          <p:nvPr>
            <p:ph type="pic" idx="1"/>
          </p:nvPr>
        </p:nvPicPr>
        <p:blipFill>
          <a:blip r:embed="rId3"/>
          <a:stretch>
            <a:fillRect/>
          </a:stretch>
        </p:blipFill>
        <p:spPr>
          <a:xfrm>
            <a:off x="6288088" y="0"/>
            <a:ext cx="4974648" cy="6858000"/>
          </a:xfrm>
          <a:prstGeom prst="rect">
            <a:avLst/>
          </a:prstGeom>
        </p:spPr>
      </p:pic>
    </p:spTree>
    <p:extLst>
      <p:ext uri="{BB962C8B-B14F-4D97-AF65-F5344CB8AC3E}">
        <p14:creationId xmlns:p14="http://schemas.microsoft.com/office/powerpoint/2010/main" val="1418801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7C4E15-985C-9543-A1E4-9D3ED87694E3}"/>
              </a:ext>
            </a:extLst>
          </p:cNvPr>
          <p:cNvSpPr>
            <a:spLocks noGrp="1"/>
          </p:cNvSpPr>
          <p:nvPr>
            <p:ph type="title"/>
          </p:nvPr>
        </p:nvSpPr>
        <p:spPr/>
        <p:txBody>
          <a:bodyPr/>
          <a:lstStyle/>
          <a:p>
            <a:r>
              <a:rPr lang="en-US" dirty="0"/>
              <a:t>Who Participates?: Judicial Selection Methods by State</a:t>
            </a:r>
          </a:p>
        </p:txBody>
      </p:sp>
      <p:pic>
        <p:nvPicPr>
          <p:cNvPr id="5" name="Content Placeholder 4" descr="A diagram depicts the Judicial selection methods by state, 2017.&#10;The states using the method, Gubernatorial appointment through nominating commission, are as follows. Indiana, Iowa, Kansas, Maryland, Missouri, Nebraska, New Hampshire, New Mexico, New York, Oklahoma, Rhode Island, South Dakota, Tennessee, Utah, Vermont, Wyoming, Alaska, Arizona, Colorado, Connecticut, Delaware, District of Columbia, Florida, and Hawaii. The states using the method, Nonpartisan election, are as follows. Arkansas, Georgia, Idaho, Kentucky, Minnesota, Mississippi, Montana, Nevada, North Dakota, Oregon, Washington, Wisconsin, and West Virginia. The states using the method, Gubernatorial appointment, are as follows. California, Maine, Massachusetts, and New Jersey. South Carolina and Virginia use the method of Legislative selection.">
            <a:extLst>
              <a:ext uri="{FF2B5EF4-FFF2-40B4-BE49-F238E27FC236}">
                <a16:creationId xmlns:a16="http://schemas.microsoft.com/office/drawing/2014/main" id="{4D23D3FA-C6F4-8442-AD09-D9A4CABCEBFA}"/>
              </a:ext>
            </a:extLst>
          </p:cNvPr>
          <p:cNvPicPr>
            <a:picLocks noGrp="1" noChangeAspect="1"/>
          </p:cNvPicPr>
          <p:nvPr>
            <p:ph idx="1"/>
          </p:nvPr>
        </p:nvPicPr>
        <p:blipFill>
          <a:blip r:embed="rId3"/>
          <a:stretch>
            <a:fillRect/>
          </a:stretch>
        </p:blipFill>
        <p:spPr>
          <a:xfrm>
            <a:off x="1790730" y="1423714"/>
            <a:ext cx="8610541" cy="5292466"/>
          </a:xfrm>
        </p:spPr>
      </p:pic>
    </p:spTree>
    <p:extLst>
      <p:ext uri="{BB962C8B-B14F-4D97-AF65-F5344CB8AC3E}">
        <p14:creationId xmlns:p14="http://schemas.microsoft.com/office/powerpoint/2010/main" val="141880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7FA967-8BE8-2D41-BF12-FCFBE386755A}"/>
              </a:ext>
            </a:extLst>
          </p:cNvPr>
          <p:cNvSpPr>
            <a:spLocks noGrp="1"/>
          </p:cNvSpPr>
          <p:nvPr>
            <p:ph type="title"/>
          </p:nvPr>
        </p:nvSpPr>
        <p:spPr/>
        <p:txBody>
          <a:bodyPr/>
          <a:lstStyle/>
          <a:p>
            <a:r>
              <a:rPr lang="en-US" dirty="0"/>
              <a:t>Who Participates?: Judicial Selection Methods by Region</a:t>
            </a:r>
          </a:p>
        </p:txBody>
      </p:sp>
      <p:pic>
        <p:nvPicPr>
          <p:cNvPr id="4" name="Content Placeholder 3" descr="A diagram depicts the Judicial selection methods by state, 2017.&#10;The states using the method, Gubernatorial appointment through nominating commission, are as follows. Indiana, Iowa, Kansas, Maryland, Missouri, Nebraska, New Hampshire, New Mexico, New York, Oklahoma, Rhode Island, South Dakota, Tennessee, Utah, Vermont, Wyoming, Alaska, Arizona, Colorado, Connecticut, Delaware, District of Columbia, Florida, and Hawaii. The states using the method, Nonpartisan election, are as follows. Arkansas, Georgia, Idaho, Kentucky, Minnesota, Mississippi, Montana, Nevada, North Dakota, Oregon, Washington, Wisconsin, and West Virginia. The states using the method, Gubernatorial appointment, are as follows. California, Maine, Massachusetts, and New Jersey. South Carolina and Virginia use the method of Legislative selection.">
            <a:extLst>
              <a:ext uri="{FF2B5EF4-FFF2-40B4-BE49-F238E27FC236}">
                <a16:creationId xmlns:a16="http://schemas.microsoft.com/office/drawing/2014/main" id="{B54D81DD-9B3E-294E-84CD-E524BB620932}"/>
              </a:ext>
            </a:extLst>
          </p:cNvPr>
          <p:cNvPicPr>
            <a:picLocks noGrp="1" noChangeAspect="1"/>
          </p:cNvPicPr>
          <p:nvPr>
            <p:ph idx="1"/>
          </p:nvPr>
        </p:nvPicPr>
        <p:blipFill>
          <a:blip r:embed="rId3"/>
          <a:stretch>
            <a:fillRect/>
          </a:stretch>
        </p:blipFill>
        <p:spPr>
          <a:xfrm>
            <a:off x="888004" y="1497855"/>
            <a:ext cx="10415993" cy="5133950"/>
          </a:xfrm>
        </p:spPr>
      </p:pic>
    </p:spTree>
    <p:extLst>
      <p:ext uri="{BB962C8B-B14F-4D97-AF65-F5344CB8AC3E}">
        <p14:creationId xmlns:p14="http://schemas.microsoft.com/office/powerpoint/2010/main" val="1418801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ltLang="en-US"/>
              <a:t>Controlling the Flow of Cases: Law Clerks</a:t>
            </a:r>
            <a:endParaRPr lang="en-US" altLang="en-US" dirty="0"/>
          </a:p>
        </p:txBody>
      </p:sp>
      <p:sp>
        <p:nvSpPr>
          <p:cNvPr id="71682" name="Content Placeholder 2"/>
          <p:cNvSpPr>
            <a:spLocks noGrp="1"/>
          </p:cNvSpPr>
          <p:nvPr>
            <p:ph idx="1"/>
          </p:nvPr>
        </p:nvSpPr>
        <p:spPr/>
        <p:txBody>
          <a:bodyPr/>
          <a:lstStyle/>
          <a:p>
            <a:pPr>
              <a:lnSpc>
                <a:spcPct val="100000"/>
              </a:lnSpc>
            </a:pPr>
            <a:r>
              <a:rPr lang="en-US" altLang="en-US" dirty="0"/>
              <a:t>Federal judges employ law clerks who research legal issues and assist with the preparation of opinions.</a:t>
            </a:r>
          </a:p>
          <a:p>
            <a:pPr>
              <a:lnSpc>
                <a:spcPct val="100000"/>
              </a:lnSpc>
            </a:pPr>
            <a:endParaRPr lang="en-US" altLang="en-US" dirty="0"/>
          </a:p>
          <a:p>
            <a:pPr>
              <a:lnSpc>
                <a:spcPct val="100000"/>
              </a:lnSpc>
            </a:pPr>
            <a:r>
              <a:rPr lang="en-US" altLang="en-US" dirty="0"/>
              <a:t>Each Supreme Court justice is assigned four clerks.</a:t>
            </a:r>
          </a:p>
          <a:p>
            <a:pPr>
              <a:lnSpc>
                <a:spcPct val="100000"/>
              </a:lnSpc>
            </a:pPr>
            <a:endParaRPr lang="en-US" altLang="en-US" dirty="0"/>
          </a:p>
          <a:p>
            <a:pPr>
              <a:lnSpc>
                <a:spcPct val="100000"/>
              </a:lnSpc>
            </a:pPr>
            <a:r>
              <a:rPr lang="en-US" altLang="en-US" dirty="0"/>
              <a:t>Law clerks help justices with advice in writing opinions and in deciding whether the Court should hear a case. </a:t>
            </a:r>
          </a:p>
        </p:txBody>
      </p:sp>
    </p:spTree>
    <p:extLst>
      <p:ext uri="{BB962C8B-B14F-4D97-AF65-F5344CB8AC3E}">
        <p14:creationId xmlns:p14="http://schemas.microsoft.com/office/powerpoint/2010/main" val="1172306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en-US"/>
              <a:t>Lobbying for Access</a:t>
            </a:r>
            <a:endParaRPr lang="en-US" altLang="en-US" dirty="0"/>
          </a:p>
        </p:txBody>
      </p:sp>
      <p:sp>
        <p:nvSpPr>
          <p:cNvPr id="73730" name="Content Placeholder 2"/>
          <p:cNvSpPr>
            <a:spLocks noGrp="1"/>
          </p:cNvSpPr>
          <p:nvPr>
            <p:ph idx="1"/>
          </p:nvPr>
        </p:nvSpPr>
        <p:spPr/>
        <p:txBody>
          <a:bodyPr>
            <a:noAutofit/>
          </a:bodyPr>
          <a:lstStyle/>
          <a:p>
            <a:pPr>
              <a:lnSpc>
                <a:spcPct val="100000"/>
              </a:lnSpc>
            </a:pPr>
            <a:r>
              <a:rPr lang="en-US" altLang="en-US" sz="2800" dirty="0"/>
              <a:t>Some interest groups seek to persuade justices to listen to their problems.</a:t>
            </a:r>
            <a:endParaRPr lang="en-US" altLang="en-US" sz="100" dirty="0"/>
          </a:p>
          <a:p>
            <a:pPr>
              <a:lnSpc>
                <a:spcPct val="100000"/>
              </a:lnSpc>
            </a:pPr>
            <a:r>
              <a:rPr lang="en-US" altLang="en-US" sz="2800" dirty="0"/>
              <a:t>Lawyers representing these groups try to choose the proper client and case so that the issues in question can be both dramatically and appropriately portrayed.</a:t>
            </a:r>
            <a:endParaRPr lang="en-US" altLang="en-US" sz="100" dirty="0"/>
          </a:p>
          <a:p>
            <a:pPr>
              <a:lnSpc>
                <a:spcPct val="100000"/>
              </a:lnSpc>
            </a:pPr>
            <a:r>
              <a:rPr lang="en-US" altLang="en-US" sz="2800" dirty="0"/>
              <a:t>When possible, they bring cases in a district with a sympathetic judge.</a:t>
            </a:r>
            <a:endParaRPr lang="en-US" altLang="en-US" sz="100" dirty="0"/>
          </a:p>
          <a:p>
            <a:pPr>
              <a:lnSpc>
                <a:spcPct val="100000"/>
              </a:lnSpc>
            </a:pPr>
            <a:r>
              <a:rPr lang="en-US" altLang="en-US" sz="2800" dirty="0"/>
              <a:t>One effective strategy for getting cases accepted for review is to develop a ”pattern of cases.”</a:t>
            </a:r>
          </a:p>
          <a:p>
            <a:pPr lvl="1">
              <a:lnSpc>
                <a:spcPct val="100000"/>
              </a:lnSpc>
            </a:pPr>
            <a:r>
              <a:rPr lang="en-US" altLang="en-US" sz="2800" dirty="0"/>
              <a:t>They bring one type of suit to more than one circuit in the hope of inconsistent treatment.</a:t>
            </a:r>
          </a:p>
        </p:txBody>
      </p:sp>
    </p:spTree>
    <p:extLst>
      <p:ext uri="{BB962C8B-B14F-4D97-AF65-F5344CB8AC3E}">
        <p14:creationId xmlns:p14="http://schemas.microsoft.com/office/powerpoint/2010/main" val="2425736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930064" y="0"/>
            <a:ext cx="3932237" cy="3424237"/>
          </a:xfrm>
        </p:spPr>
        <p:txBody>
          <a:bodyPr>
            <a:normAutofit/>
          </a:bodyPr>
          <a:lstStyle/>
          <a:p>
            <a:r>
              <a:rPr lang="en-US" altLang="en-US" dirty="0"/>
              <a:t>The Supreme Court’</a:t>
            </a:r>
            <a:r>
              <a:rPr lang="en-US" altLang="ja-JP" dirty="0"/>
              <a:t>s Procedures: Time Line of a Supreme Court Case</a:t>
            </a:r>
            <a:endParaRPr lang="en-US" altLang="en-US" dirty="0"/>
          </a:p>
        </p:txBody>
      </p:sp>
      <p:pic>
        <p:nvPicPr>
          <p:cNvPr id="6" name="Content Placeholder 4" descr="Figure 13.4 is titled, Time Line of a Supreme Court Case.&#10;A diagram shows the time line of a Supreme Court case. The process involves many documents and 10 steps over a period of 14 months. The data from the diagram is as follows. June 6, 2017: Petition for a writ of certiorari filed. July 7, 2017: Filing of briefs and amicus curiae briefs in support of the petitioner. August 11, 2017: Brief of respondent American Federation of State, County, and Municipal Employees, Council 31 in opposition filed. August 30, 2017: The case is distributed for conference. September 28, 2017: The petition (certiorari) is granted. December 20, 2017: Date for oral argument is set for February 26, 2018. December 2017: Briefs and amicus curiae briefs are filed on behalf of petitioner. January 2018: Briefs and amicus curiae briefs are filed on behalf of respondent. February 26, 2018: Oral argument of one hour.  June 27, 2018: Decision.">
            <a:extLst>
              <a:ext uri="{FF2B5EF4-FFF2-40B4-BE49-F238E27FC236}">
                <a16:creationId xmlns:a16="http://schemas.microsoft.com/office/drawing/2014/main" id="{5AB8D1D1-8934-7F44-BE56-5BAB8A166618}"/>
              </a:ext>
            </a:extLst>
          </p:cNvPr>
          <p:cNvPicPr>
            <a:picLocks noGrp="1" noChangeAspect="1"/>
          </p:cNvPicPr>
          <p:nvPr>
            <p:ph type="pic" idx="1"/>
          </p:nvPr>
        </p:nvPicPr>
        <p:blipFill>
          <a:blip r:embed="rId3"/>
          <a:stretch>
            <a:fillRect/>
          </a:stretch>
        </p:blipFill>
        <p:spPr>
          <a:xfrm>
            <a:off x="6097588" y="0"/>
            <a:ext cx="5052580" cy="6858000"/>
          </a:xfrm>
          <a:prstGeom prst="rect">
            <a:avLst/>
          </a:prstGeom>
        </p:spPr>
      </p:pic>
    </p:spTree>
    <p:extLst>
      <p:ext uri="{BB962C8B-B14F-4D97-AF65-F5344CB8AC3E}">
        <p14:creationId xmlns:p14="http://schemas.microsoft.com/office/powerpoint/2010/main" val="688707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a:t>The Supreme Court’</a:t>
            </a:r>
            <a:r>
              <a:rPr lang="en-US" altLang="ja-JP"/>
              <a:t>s Procedures: Preparation</a:t>
            </a:r>
            <a:endParaRPr lang="en-US" altLang="en-US" dirty="0"/>
          </a:p>
        </p:txBody>
      </p:sp>
      <p:sp>
        <p:nvSpPr>
          <p:cNvPr id="75778" name="Content Placeholder 2"/>
          <p:cNvSpPr>
            <a:spLocks noGrp="1"/>
          </p:cNvSpPr>
          <p:nvPr>
            <p:ph idx="1"/>
          </p:nvPr>
        </p:nvSpPr>
        <p:spPr/>
        <p:txBody>
          <a:bodyPr>
            <a:normAutofit/>
          </a:bodyPr>
          <a:lstStyle/>
          <a:p>
            <a:r>
              <a:rPr lang="en-US" altLang="en-US" dirty="0"/>
              <a:t>The Supreme Court’s decision to accept a case is the start of a lengthy and complex process.</a:t>
            </a:r>
          </a:p>
          <a:p>
            <a:endParaRPr lang="en-US" altLang="en-US" dirty="0"/>
          </a:p>
          <a:p>
            <a:r>
              <a:rPr lang="en-US" altLang="en-US" dirty="0"/>
              <a:t>Both sides submit briefs, as do other interested parties.</a:t>
            </a:r>
          </a:p>
          <a:p>
            <a:pPr lvl="1">
              <a:spcBef>
                <a:spcPts val="1000"/>
              </a:spcBef>
            </a:pPr>
            <a:r>
              <a:rPr lang="en-US" altLang="en-US" b="1" dirty="0"/>
              <a:t>Briefs</a:t>
            </a:r>
            <a:r>
              <a:rPr lang="en-US" altLang="en-US" dirty="0"/>
              <a:t>: written documents in which attorneys explain, using case precedents, why a court should find in favor of their client</a:t>
            </a:r>
          </a:p>
          <a:p>
            <a:pPr lvl="2">
              <a:spcBef>
                <a:spcPts val="1000"/>
              </a:spcBef>
            </a:pPr>
            <a:endParaRPr lang="en-US" altLang="en-US" dirty="0"/>
          </a:p>
          <a:p>
            <a:r>
              <a:rPr lang="en-US" altLang="en-US" dirty="0"/>
              <a:t>Attorneys often ask sympathetic interest groups for support (via amicus curiae briefs).</a:t>
            </a:r>
          </a:p>
        </p:txBody>
      </p:sp>
    </p:spTree>
    <p:extLst>
      <p:ext uri="{BB962C8B-B14F-4D97-AF65-F5344CB8AC3E}">
        <p14:creationId xmlns:p14="http://schemas.microsoft.com/office/powerpoint/2010/main" val="286197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tLang="en-US"/>
              <a:t>The Supreme Court’</a:t>
            </a:r>
            <a:r>
              <a:rPr lang="en-US" altLang="ja-JP"/>
              <a:t>s Procedures: Oral Argument</a:t>
            </a:r>
            <a:endParaRPr lang="en-US" altLang="en-US" dirty="0"/>
          </a:p>
        </p:txBody>
      </p:sp>
      <p:sp>
        <p:nvSpPr>
          <p:cNvPr id="77826" name="Content Placeholder 2"/>
          <p:cNvSpPr>
            <a:spLocks noGrp="1"/>
          </p:cNvSpPr>
          <p:nvPr>
            <p:ph idx="1"/>
          </p:nvPr>
        </p:nvSpPr>
        <p:spPr/>
        <p:txBody>
          <a:bodyPr>
            <a:normAutofit/>
          </a:bodyPr>
          <a:lstStyle/>
          <a:p>
            <a:r>
              <a:rPr lang="en-US" altLang="en-US" sz="2800" dirty="0"/>
              <a:t>The next stage of a case is </a:t>
            </a:r>
            <a:r>
              <a:rPr lang="en-US" altLang="en-US" sz="2800" b="1" dirty="0"/>
              <a:t>oral argument: a</a:t>
            </a:r>
            <a:r>
              <a:rPr lang="en-US" altLang="en-US" sz="2800" dirty="0"/>
              <a:t>ttorneys for both sides appear before the Court to present their positions and answer the justices’</a:t>
            </a:r>
            <a:r>
              <a:rPr lang="en-US" altLang="ja-JP" sz="2800" dirty="0"/>
              <a:t> questions.</a:t>
            </a:r>
          </a:p>
          <a:p>
            <a:endParaRPr lang="en-US" altLang="en-US" sz="2800" dirty="0"/>
          </a:p>
          <a:p>
            <a:r>
              <a:rPr lang="en-US" altLang="en-US" sz="2800" dirty="0"/>
              <a:t>Each attorney has a half hour to present a case, which includes interruptions for questions.</a:t>
            </a:r>
          </a:p>
          <a:p>
            <a:endParaRPr lang="en-US" altLang="en-US" sz="2800" dirty="0"/>
          </a:p>
          <a:p>
            <a:r>
              <a:rPr lang="en-US" altLang="en-US" sz="2800" dirty="0"/>
              <a:t>Oral arguments can be important to the outcome of the case.</a:t>
            </a:r>
          </a:p>
        </p:txBody>
      </p:sp>
    </p:spTree>
    <p:extLst>
      <p:ext uri="{BB962C8B-B14F-4D97-AF65-F5344CB8AC3E}">
        <p14:creationId xmlns:p14="http://schemas.microsoft.com/office/powerpoint/2010/main" val="1462214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tLang="en-US"/>
              <a:t>The Supreme Court’</a:t>
            </a:r>
            <a:r>
              <a:rPr lang="en-US" altLang="ja-JP"/>
              <a:t>s Procedures: Conference</a:t>
            </a:r>
            <a:endParaRPr lang="en-US" altLang="en-US" dirty="0"/>
          </a:p>
        </p:txBody>
      </p:sp>
      <p:sp>
        <p:nvSpPr>
          <p:cNvPr id="79874" name="Content Placeholder 2"/>
          <p:cNvSpPr>
            <a:spLocks noGrp="1"/>
          </p:cNvSpPr>
          <p:nvPr>
            <p:ph idx="1"/>
          </p:nvPr>
        </p:nvSpPr>
        <p:spPr/>
        <p:txBody>
          <a:bodyPr>
            <a:normAutofit/>
          </a:bodyPr>
          <a:lstStyle/>
          <a:p>
            <a:r>
              <a:rPr lang="en-US" altLang="en-US" dirty="0"/>
              <a:t>The conference follows the oral argument.</a:t>
            </a:r>
          </a:p>
          <a:p>
            <a:endParaRPr lang="en-US" altLang="en-US" sz="1100" dirty="0"/>
          </a:p>
          <a:p>
            <a:r>
              <a:rPr lang="en-US" altLang="en-US" dirty="0"/>
              <a:t>The justices meet in private and hold an initial vote.</a:t>
            </a:r>
          </a:p>
          <a:p>
            <a:pPr lvl="1"/>
            <a:r>
              <a:rPr lang="en-US" altLang="en-US" dirty="0"/>
              <a:t>The chief justice speaks first, and other justices follow in order of seniority.</a:t>
            </a:r>
          </a:p>
          <a:p>
            <a:endParaRPr lang="en-US" altLang="en-US" sz="1100" dirty="0"/>
          </a:p>
          <a:p>
            <a:r>
              <a:rPr lang="en-US" altLang="en-US" dirty="0"/>
              <a:t>A decision is reached on the basis of a majority vote.</a:t>
            </a:r>
          </a:p>
          <a:p>
            <a:pPr lvl="1"/>
            <a:r>
              <a:rPr lang="en-US" altLang="en-US" dirty="0"/>
              <a:t>If the Court is divided, a number of votes may be taken before a final decision is reached.</a:t>
            </a:r>
          </a:p>
          <a:p>
            <a:pPr lvl="1"/>
            <a:r>
              <a:rPr lang="en-US" altLang="en-US" dirty="0"/>
              <a:t>The justices may try to influence or change one another’</a:t>
            </a:r>
            <a:r>
              <a:rPr lang="en-US" altLang="ja-JP" dirty="0"/>
              <a:t>s opinions.</a:t>
            </a:r>
          </a:p>
          <a:p>
            <a:pPr lvl="1"/>
            <a:endParaRPr lang="en-US" altLang="en-US" dirty="0"/>
          </a:p>
        </p:txBody>
      </p:sp>
    </p:spTree>
    <p:extLst>
      <p:ext uri="{BB962C8B-B14F-4D97-AF65-F5344CB8AC3E}">
        <p14:creationId xmlns:p14="http://schemas.microsoft.com/office/powerpoint/2010/main" val="96514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6BB32-FFB9-4ABE-B305-AA9C9372E608}"/>
              </a:ext>
            </a:extLst>
          </p:cNvPr>
          <p:cNvSpPr>
            <a:spLocks noGrp="1"/>
          </p:cNvSpPr>
          <p:nvPr>
            <p:ph type="title"/>
          </p:nvPr>
        </p:nvSpPr>
        <p:spPr/>
        <p:txBody>
          <a:bodyPr/>
          <a:lstStyle/>
          <a:p>
            <a:r>
              <a:rPr lang="en-US"/>
              <a:t>Criminal Cases</a:t>
            </a:r>
            <a:endParaRPr lang="en-US" dirty="0"/>
          </a:p>
        </p:txBody>
      </p:sp>
      <p:pic>
        <p:nvPicPr>
          <p:cNvPr id="11" name="Content Placeholder 10" descr="The inside of a courtroom in the middle of a trial. A judge is seated behind a high desk in the back of the room.">
            <a:extLst>
              <a:ext uri="{FF2B5EF4-FFF2-40B4-BE49-F238E27FC236}">
                <a16:creationId xmlns:a16="http://schemas.microsoft.com/office/drawing/2014/main" id="{CEC6F77A-A3B9-C744-9CCA-49BA02124A59}"/>
              </a:ext>
            </a:extLst>
          </p:cNvPr>
          <p:cNvPicPr>
            <a:picLocks noGrp="1" noChangeAspect="1"/>
          </p:cNvPicPr>
          <p:nvPr>
            <p:ph idx="1"/>
          </p:nvPr>
        </p:nvPicPr>
        <p:blipFill>
          <a:blip r:embed="rId3"/>
          <a:stretch>
            <a:fillRect/>
          </a:stretch>
        </p:blipFill>
        <p:spPr>
          <a:xfrm>
            <a:off x="2004801" y="1457325"/>
            <a:ext cx="8206210" cy="5308600"/>
          </a:xfrm>
        </p:spPr>
      </p:pic>
    </p:spTree>
    <p:extLst>
      <p:ext uri="{BB962C8B-B14F-4D97-AF65-F5344CB8AC3E}">
        <p14:creationId xmlns:p14="http://schemas.microsoft.com/office/powerpoint/2010/main" val="1277851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tLang="en-US"/>
              <a:t>The Supreme Court’</a:t>
            </a:r>
            <a:r>
              <a:rPr lang="en-US" altLang="ja-JP"/>
              <a:t>s Procedures: Opinions</a:t>
            </a:r>
            <a:endParaRPr lang="en-US" altLang="en-US" dirty="0"/>
          </a:p>
        </p:txBody>
      </p:sp>
      <p:sp>
        <p:nvSpPr>
          <p:cNvPr id="81922" name="Content Placeholder 2"/>
          <p:cNvSpPr>
            <a:spLocks noGrp="1"/>
          </p:cNvSpPr>
          <p:nvPr>
            <p:ph idx="1"/>
          </p:nvPr>
        </p:nvSpPr>
        <p:spPr/>
        <p:txBody>
          <a:bodyPr>
            <a:noAutofit/>
          </a:bodyPr>
          <a:lstStyle/>
          <a:p>
            <a:pPr>
              <a:lnSpc>
                <a:spcPct val="110000"/>
              </a:lnSpc>
            </a:pPr>
            <a:r>
              <a:rPr lang="en-US" altLang="en-US" sz="2600" dirty="0"/>
              <a:t>After a decision is reached, one justice in the majority is assigned to write the </a:t>
            </a:r>
            <a:r>
              <a:rPr lang="en-US" altLang="en-US" sz="2600" b="1" dirty="0"/>
              <a:t>opinion: </a:t>
            </a:r>
            <a:r>
              <a:rPr lang="en-US" altLang="en-US" sz="2600" dirty="0"/>
              <a:t>the written explanation of the Supreme Court’s decision.</a:t>
            </a:r>
          </a:p>
          <a:p>
            <a:pPr>
              <a:lnSpc>
                <a:spcPct val="110000"/>
              </a:lnSpc>
            </a:pPr>
            <a:r>
              <a:rPr lang="en-US" altLang="en-US" sz="2600" dirty="0"/>
              <a:t>A chief justice who is in the majority will assign a justice to write the majority opinion.</a:t>
            </a:r>
          </a:p>
          <a:p>
            <a:pPr lvl="1">
              <a:lnSpc>
                <a:spcPct val="110000"/>
              </a:lnSpc>
            </a:pPr>
            <a:r>
              <a:rPr lang="en-US" altLang="en-US" sz="2600" dirty="0"/>
              <a:t>If the chief justice is not in the majority, then the most senior justice in the majority will assign the opinion.</a:t>
            </a:r>
          </a:p>
          <a:p>
            <a:pPr>
              <a:lnSpc>
                <a:spcPct val="110000"/>
              </a:lnSpc>
            </a:pPr>
            <a:r>
              <a:rPr lang="en-US" altLang="en-US" sz="2600" dirty="0"/>
              <a:t>Once the majority opinion has been drafted, it is circulated to the other justices.</a:t>
            </a:r>
            <a:endParaRPr lang="en-US" altLang="en-US" sz="2600" b="1" dirty="0"/>
          </a:p>
          <a:p>
            <a:r>
              <a:rPr lang="en-US" altLang="en-US" sz="2600" dirty="0"/>
              <a:t>If a judge agrees with the decision but not the reasoning, they may write a </a:t>
            </a:r>
            <a:r>
              <a:rPr lang="en-US" altLang="en-US" sz="2600" b="1" dirty="0"/>
              <a:t>concurring opinion</a:t>
            </a:r>
            <a:r>
              <a:rPr lang="en-US" altLang="en-US" sz="2600" dirty="0"/>
              <a:t>.</a:t>
            </a:r>
          </a:p>
        </p:txBody>
      </p:sp>
    </p:spTree>
    <p:extLst>
      <p:ext uri="{BB962C8B-B14F-4D97-AF65-F5344CB8AC3E}">
        <p14:creationId xmlns:p14="http://schemas.microsoft.com/office/powerpoint/2010/main" val="726403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tLang="en-US"/>
              <a:t>The Supreme Court’</a:t>
            </a:r>
            <a:r>
              <a:rPr lang="en-US" altLang="ja-JP"/>
              <a:t>s Procedures: Dissent</a:t>
            </a:r>
            <a:endParaRPr lang="en-US" altLang="en-US" dirty="0"/>
          </a:p>
        </p:txBody>
      </p:sp>
      <p:sp>
        <p:nvSpPr>
          <p:cNvPr id="83970" name="Content Placeholder 2"/>
          <p:cNvSpPr>
            <a:spLocks noGrp="1"/>
          </p:cNvSpPr>
          <p:nvPr>
            <p:ph idx="1"/>
          </p:nvPr>
        </p:nvSpPr>
        <p:spPr/>
        <p:txBody>
          <a:bodyPr>
            <a:noAutofit/>
          </a:bodyPr>
          <a:lstStyle/>
          <a:p>
            <a:r>
              <a:rPr lang="en-US" altLang="en-US" sz="2800" dirty="0"/>
              <a:t>Justices who disagree with majority may choose to publicize their disagreement in a </a:t>
            </a:r>
            <a:r>
              <a:rPr lang="en-US" altLang="en-US" sz="2800" b="1" dirty="0"/>
              <a:t>dissenting opinion.</a:t>
            </a:r>
          </a:p>
          <a:p>
            <a:endParaRPr lang="en-US" altLang="en-US" sz="1100" b="1" dirty="0"/>
          </a:p>
          <a:p>
            <a:pPr lvl="1"/>
            <a:r>
              <a:rPr lang="en-US" altLang="en-US" sz="2800" dirty="0"/>
              <a:t>may be used to express irritation with the outcome</a:t>
            </a:r>
          </a:p>
          <a:p>
            <a:pPr lvl="1"/>
            <a:r>
              <a:rPr lang="en-US" altLang="en-US" sz="2800" dirty="0"/>
              <a:t>may be done to signal to the defeated side that their position did have some support</a:t>
            </a:r>
          </a:p>
          <a:p>
            <a:pPr lvl="1"/>
            <a:r>
              <a:rPr lang="en-US" altLang="en-US" sz="2800" dirty="0"/>
              <a:t>may be done to persuade a swing justice to join their side on the next round of cases on a similar topic</a:t>
            </a:r>
          </a:p>
          <a:p>
            <a:pPr lvl="1"/>
            <a:r>
              <a:rPr lang="en-US" altLang="en-US" sz="2800" dirty="0"/>
              <a:t>Dissents act like an appeal to keep bringing cases through the Court; they influence future arguments.</a:t>
            </a:r>
          </a:p>
        </p:txBody>
      </p:sp>
    </p:spTree>
    <p:extLst>
      <p:ext uri="{BB962C8B-B14F-4D97-AF65-F5344CB8AC3E}">
        <p14:creationId xmlns:p14="http://schemas.microsoft.com/office/powerpoint/2010/main" val="1146987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Swing Voter on the Court</a:t>
            </a:r>
            <a:endParaRPr lang="en-US" dirty="0"/>
          </a:p>
        </p:txBody>
      </p:sp>
      <p:pic>
        <p:nvPicPr>
          <p:cNvPr id="11" name="Content Placeholder 10" descr="A man holding a placard that reads, Thank you, Scotus, for keeping D A C A alive. Now Congress it's your turn to protect.">
            <a:extLst>
              <a:ext uri="{FF2B5EF4-FFF2-40B4-BE49-F238E27FC236}">
                <a16:creationId xmlns:a16="http://schemas.microsoft.com/office/drawing/2014/main" id="{DC465488-AFEF-394A-9C8B-4590EC4B7BC2}"/>
              </a:ext>
            </a:extLst>
          </p:cNvPr>
          <p:cNvPicPr>
            <a:picLocks noGrp="1" noChangeAspect="1"/>
          </p:cNvPicPr>
          <p:nvPr>
            <p:ph idx="1"/>
          </p:nvPr>
        </p:nvPicPr>
        <p:blipFill>
          <a:blip r:embed="rId3"/>
          <a:stretch>
            <a:fillRect/>
          </a:stretch>
        </p:blipFill>
        <p:spPr>
          <a:xfrm>
            <a:off x="2226060" y="1457325"/>
            <a:ext cx="7763692" cy="5308600"/>
          </a:xfrm>
        </p:spPr>
      </p:pic>
    </p:spTree>
    <p:extLst>
      <p:ext uri="{BB962C8B-B14F-4D97-AF65-F5344CB8AC3E}">
        <p14:creationId xmlns:p14="http://schemas.microsoft.com/office/powerpoint/2010/main" val="107183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r>
              <a:rPr lang="en-US" altLang="en-US"/>
              <a:t>Explaining Supreme Court Decisions</a:t>
            </a:r>
            <a:endParaRPr lang="en-US" altLang="en-US" dirty="0"/>
          </a:p>
        </p:txBody>
      </p:sp>
      <p:sp>
        <p:nvSpPr>
          <p:cNvPr id="86018" name="Content Placeholder 2"/>
          <p:cNvSpPr>
            <a:spLocks noGrp="1"/>
          </p:cNvSpPr>
          <p:nvPr>
            <p:ph idx="1"/>
          </p:nvPr>
        </p:nvSpPr>
        <p:spPr>
          <a:xfrm>
            <a:off x="914400" y="1456791"/>
            <a:ext cx="10387519" cy="5401209"/>
          </a:xfrm>
        </p:spPr>
        <p:txBody>
          <a:bodyPr>
            <a:normAutofit lnSpcReduction="10000"/>
          </a:bodyPr>
          <a:lstStyle/>
          <a:p>
            <a:pPr>
              <a:lnSpc>
                <a:spcPct val="110000"/>
              </a:lnSpc>
              <a:spcBef>
                <a:spcPts val="0"/>
              </a:spcBef>
            </a:pPr>
            <a:r>
              <a:rPr lang="en-US" altLang="en-US" sz="2800" dirty="0"/>
              <a:t>The Supreme Court decides what laws mean and the importance of precedent.</a:t>
            </a:r>
            <a:endParaRPr lang="en-US" altLang="en-US" sz="1200" dirty="0"/>
          </a:p>
          <a:p>
            <a:pPr>
              <a:lnSpc>
                <a:spcPct val="110000"/>
              </a:lnSpc>
              <a:spcBef>
                <a:spcPts val="0"/>
              </a:spcBef>
            </a:pPr>
            <a:r>
              <a:rPr lang="en-US" altLang="en-US" sz="2800" dirty="0"/>
              <a:t>Institutional interests</a:t>
            </a:r>
          </a:p>
          <a:p>
            <a:pPr lvl="1">
              <a:lnSpc>
                <a:spcPct val="110000"/>
              </a:lnSpc>
              <a:spcBef>
                <a:spcPts val="0"/>
              </a:spcBef>
            </a:pPr>
            <a:r>
              <a:rPr lang="en-US" altLang="en-US" sz="2800" dirty="0"/>
              <a:t>The justices are aware of the Court’</a:t>
            </a:r>
            <a:r>
              <a:rPr lang="en-US" altLang="ja-JP" sz="2800" dirty="0"/>
              <a:t>s place in history; they care about protecting the Court’s reputation.</a:t>
            </a:r>
            <a:endParaRPr lang="en-US" altLang="ja-JP" sz="1200" dirty="0"/>
          </a:p>
          <a:p>
            <a:pPr>
              <a:lnSpc>
                <a:spcPct val="110000"/>
              </a:lnSpc>
              <a:spcBef>
                <a:spcPts val="0"/>
              </a:spcBef>
            </a:pPr>
            <a:r>
              <a:rPr lang="en-US" altLang="en-US" sz="2800" dirty="0"/>
              <a:t>Justices may differ in their judicial philosophy.</a:t>
            </a:r>
          </a:p>
          <a:p>
            <a:pPr lvl="1">
              <a:lnSpc>
                <a:spcPct val="110000"/>
              </a:lnSpc>
              <a:spcBef>
                <a:spcPts val="0"/>
              </a:spcBef>
            </a:pPr>
            <a:r>
              <a:rPr lang="en-US" altLang="en-US" sz="2800" b="1" dirty="0"/>
              <a:t>Judicial restraint</a:t>
            </a:r>
            <a:r>
              <a:rPr lang="en-US" altLang="en-US" sz="2800" dirty="0"/>
              <a:t>: judicial philosophy whose adherents refuse to go beyond the clear words of Constitution in interpreting the document’s meaning.</a:t>
            </a:r>
          </a:p>
          <a:p>
            <a:pPr lvl="1">
              <a:lnSpc>
                <a:spcPct val="110000"/>
              </a:lnSpc>
              <a:spcBef>
                <a:spcPts val="0"/>
              </a:spcBef>
            </a:pPr>
            <a:r>
              <a:rPr lang="en-US" altLang="en-US" sz="2800" b="1" dirty="0"/>
              <a:t>Judicial activism</a:t>
            </a:r>
            <a:r>
              <a:rPr lang="en-US" altLang="en-US" sz="2800" dirty="0"/>
              <a:t>: judicial philosophy that posits that the Court should go beyond the words of the Constitution or a statute to consider the broader societal implications of its decisions</a:t>
            </a:r>
          </a:p>
        </p:txBody>
      </p:sp>
    </p:spTree>
    <p:extLst>
      <p:ext uri="{BB962C8B-B14F-4D97-AF65-F5344CB8AC3E}">
        <p14:creationId xmlns:p14="http://schemas.microsoft.com/office/powerpoint/2010/main" val="3428923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11FE-2360-4B02-B442-86546C5C75AD}"/>
              </a:ext>
            </a:extLst>
          </p:cNvPr>
          <p:cNvSpPr>
            <a:spLocks noGrp="1"/>
          </p:cNvSpPr>
          <p:nvPr>
            <p:ph type="title"/>
          </p:nvPr>
        </p:nvSpPr>
        <p:spPr/>
        <p:txBody>
          <a:bodyPr/>
          <a:lstStyle/>
          <a:p>
            <a:r>
              <a:rPr lang="en-US" dirty="0"/>
              <a:t>Traditional Limitations on the Federal Courts, Part 1</a:t>
            </a:r>
          </a:p>
        </p:txBody>
      </p:sp>
      <p:sp>
        <p:nvSpPr>
          <p:cNvPr id="3" name="Content Placeholder 2">
            <a:extLst>
              <a:ext uri="{FF2B5EF4-FFF2-40B4-BE49-F238E27FC236}">
                <a16:creationId xmlns:a16="http://schemas.microsoft.com/office/drawing/2014/main" id="{31A62AD4-205A-4571-B5F7-A0188B8756EA}"/>
              </a:ext>
            </a:extLst>
          </p:cNvPr>
          <p:cNvSpPr>
            <a:spLocks noGrp="1"/>
          </p:cNvSpPr>
          <p:nvPr>
            <p:ph idx="1"/>
          </p:nvPr>
        </p:nvSpPr>
        <p:spPr/>
        <p:txBody>
          <a:bodyPr>
            <a:normAutofit/>
          </a:bodyPr>
          <a:lstStyle/>
          <a:p>
            <a:r>
              <a:rPr lang="en-US" dirty="0"/>
              <a:t>One of the most important transformations in American politics in the last century has been the growth in the role and power of the federal courts, and especially the Supreme Court. This growth is despite five traditional limitations on the power of the courts:</a:t>
            </a:r>
          </a:p>
          <a:p>
            <a:pPr marL="457200" indent="-457200">
              <a:buFont typeface="+mj-lt"/>
              <a:buAutoNum type="arabicPeriod"/>
            </a:pPr>
            <a:r>
              <a:rPr lang="en-US" dirty="0"/>
              <a:t>Courts must wait until a case is brought to them; they are “passive” players in the system.</a:t>
            </a:r>
          </a:p>
          <a:p>
            <a:pPr marL="457200" indent="-457200">
              <a:buFont typeface="+mj-lt"/>
              <a:buAutoNum type="arabicPeriod"/>
            </a:pPr>
            <a:r>
              <a:rPr lang="en-US" dirty="0"/>
              <a:t>Courts were traditionally limited in the kind of remedies they could provide those who won cases.</a:t>
            </a:r>
          </a:p>
        </p:txBody>
      </p:sp>
    </p:spTree>
    <p:extLst>
      <p:ext uri="{BB962C8B-B14F-4D97-AF65-F5344CB8AC3E}">
        <p14:creationId xmlns:p14="http://schemas.microsoft.com/office/powerpoint/2010/main" val="1177467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11FE-2360-4B02-B442-86546C5C75AD}"/>
              </a:ext>
            </a:extLst>
          </p:cNvPr>
          <p:cNvSpPr>
            <a:spLocks noGrp="1"/>
          </p:cNvSpPr>
          <p:nvPr>
            <p:ph type="title"/>
          </p:nvPr>
        </p:nvSpPr>
        <p:spPr/>
        <p:txBody>
          <a:bodyPr/>
          <a:lstStyle/>
          <a:p>
            <a:r>
              <a:rPr lang="en-US" dirty="0"/>
              <a:t>Traditional Limitations on the Federal Courts, Part 2</a:t>
            </a:r>
          </a:p>
        </p:txBody>
      </p:sp>
      <p:sp>
        <p:nvSpPr>
          <p:cNvPr id="3" name="Content Placeholder 2">
            <a:extLst>
              <a:ext uri="{FF2B5EF4-FFF2-40B4-BE49-F238E27FC236}">
                <a16:creationId xmlns:a16="http://schemas.microsoft.com/office/drawing/2014/main" id="{31A62AD4-205A-4571-B5F7-A0188B8756EA}"/>
              </a:ext>
            </a:extLst>
          </p:cNvPr>
          <p:cNvSpPr>
            <a:spLocks noGrp="1"/>
          </p:cNvSpPr>
          <p:nvPr>
            <p:ph idx="1"/>
          </p:nvPr>
        </p:nvSpPr>
        <p:spPr/>
        <p:txBody>
          <a:bodyPr>
            <a:normAutofit/>
          </a:bodyPr>
          <a:lstStyle/>
          <a:p>
            <a:pPr marL="514350" indent="-514350">
              <a:lnSpc>
                <a:spcPct val="110000"/>
              </a:lnSpc>
              <a:buFont typeface="+mj-lt"/>
              <a:buAutoNum type="arabicPeriod" startAt="3"/>
            </a:pPr>
            <a:r>
              <a:rPr lang="en-US" dirty="0"/>
              <a:t>Courts lacked enforcement powers and had to rely on the executive branch or state agencies for enforcement.</a:t>
            </a:r>
          </a:p>
          <a:p>
            <a:pPr marL="457200" indent="-457200">
              <a:lnSpc>
                <a:spcPct val="110000"/>
              </a:lnSpc>
              <a:buFont typeface="+mj-lt"/>
              <a:buAutoNum type="arabicPeriod" startAt="3"/>
            </a:pPr>
            <a:r>
              <a:rPr lang="en-US" dirty="0"/>
              <a:t>Judges are appointed by the president and the Senate and thus somewhat reflect their agendas and goals.</a:t>
            </a:r>
          </a:p>
          <a:p>
            <a:pPr marL="457200" indent="-457200">
              <a:lnSpc>
                <a:spcPct val="110000"/>
              </a:lnSpc>
              <a:buFont typeface="+mj-lt"/>
              <a:buAutoNum type="arabicPeriod" startAt="3"/>
            </a:pPr>
            <a:r>
              <a:rPr lang="en-US" dirty="0"/>
              <a:t>Congress can change both the size and jurisdiction of the Supreme Court and other federal courts.</a:t>
            </a:r>
          </a:p>
        </p:txBody>
      </p:sp>
    </p:spTree>
    <p:extLst>
      <p:ext uri="{BB962C8B-B14F-4D97-AF65-F5344CB8AC3E}">
        <p14:creationId xmlns:p14="http://schemas.microsoft.com/office/powerpoint/2010/main" val="1845022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r>
              <a:rPr lang="en-US" altLang="en-US"/>
              <a:t>Public Opinion Poll: Q1</a:t>
            </a:r>
            <a:endParaRPr lang="en-US" altLang="en-US" dirty="0"/>
          </a:p>
        </p:txBody>
      </p:sp>
      <p:sp>
        <p:nvSpPr>
          <p:cNvPr id="94210" name="Rectangle 3"/>
          <p:cNvSpPr>
            <a:spLocks noGrp="1" noChangeArrowheads="1"/>
          </p:cNvSpPr>
          <p:nvPr>
            <p:ph idx="1"/>
          </p:nvPr>
        </p:nvSpPr>
        <p:spPr/>
        <p:txBody>
          <a:bodyPr/>
          <a:lstStyle/>
          <a:p>
            <a:r>
              <a:rPr lang="en-US" altLang="en-US" dirty="0"/>
              <a:t>Do you think federal judges should be appointed for life terms, appointed for limited terms, or elected?</a:t>
            </a:r>
          </a:p>
          <a:p>
            <a:endParaRPr lang="en-US" altLang="en-US" dirty="0"/>
          </a:p>
          <a:p>
            <a:pPr marL="457200" indent="-457200">
              <a:buFont typeface="+mj-lt"/>
              <a:buAutoNum type="alphaLcParenR"/>
            </a:pPr>
            <a:r>
              <a:rPr lang="en-US" altLang="en-US" dirty="0"/>
              <a:t>Federal judges should be appointed for life.</a:t>
            </a:r>
          </a:p>
          <a:p>
            <a:pPr marL="457200" indent="-457200">
              <a:buFont typeface="+mj-lt"/>
              <a:buAutoNum type="alphaLcParenR"/>
            </a:pPr>
            <a:r>
              <a:rPr lang="en-US" altLang="en-US" dirty="0"/>
              <a:t>Federal judges should have limited appointment terms.</a:t>
            </a:r>
          </a:p>
          <a:p>
            <a:pPr marL="457200" indent="-457200">
              <a:buFont typeface="+mj-lt"/>
              <a:buAutoNum type="alphaLcParenR"/>
            </a:pPr>
            <a:r>
              <a:rPr lang="en-US" altLang="en-US" dirty="0"/>
              <a:t>Federal judges should be elected.</a:t>
            </a:r>
          </a:p>
        </p:txBody>
      </p:sp>
    </p:spTree>
    <p:extLst>
      <p:ext uri="{BB962C8B-B14F-4D97-AF65-F5344CB8AC3E}">
        <p14:creationId xmlns:p14="http://schemas.microsoft.com/office/powerpoint/2010/main" val="502197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r>
              <a:rPr lang="en-US" altLang="en-US"/>
              <a:t>Public Opinion Poll: Q2</a:t>
            </a:r>
            <a:endParaRPr lang="en-US" altLang="en-US" dirty="0"/>
          </a:p>
        </p:txBody>
      </p:sp>
      <p:sp>
        <p:nvSpPr>
          <p:cNvPr id="96258" name="Rectangle 3"/>
          <p:cNvSpPr>
            <a:spLocks noGrp="1" noChangeArrowheads="1"/>
          </p:cNvSpPr>
          <p:nvPr>
            <p:ph idx="1"/>
          </p:nvPr>
        </p:nvSpPr>
        <p:spPr/>
        <p:txBody>
          <a:bodyPr/>
          <a:lstStyle/>
          <a:p>
            <a:r>
              <a:rPr lang="en-US" altLang="en-US" dirty="0"/>
              <a:t>Do you believe the decisions of the federal courts are primarily driven by legal doctrine or individual judge</a:t>
            </a:r>
            <a:r>
              <a:rPr lang="en-US" altLang="ja-JP" dirty="0"/>
              <a:t>s’ political ideology? </a:t>
            </a:r>
          </a:p>
          <a:p>
            <a:endParaRPr lang="en-US" altLang="en-US" dirty="0"/>
          </a:p>
          <a:p>
            <a:pPr marL="457200" indent="-457200">
              <a:buFont typeface="+mj-lt"/>
              <a:buAutoNum type="alphaLcParenR"/>
            </a:pPr>
            <a:r>
              <a:rPr lang="en-US" altLang="en-US" dirty="0"/>
              <a:t>legal doctrine</a:t>
            </a:r>
          </a:p>
          <a:p>
            <a:pPr marL="457200" indent="-457200">
              <a:buFont typeface="+mj-lt"/>
              <a:buAutoNum type="alphaLcParenR"/>
            </a:pPr>
            <a:r>
              <a:rPr lang="en-US" altLang="en-US" dirty="0"/>
              <a:t>political ideology</a:t>
            </a:r>
          </a:p>
          <a:p>
            <a:endParaRPr lang="en-US" altLang="en-US" dirty="0"/>
          </a:p>
        </p:txBody>
      </p:sp>
    </p:spTree>
    <p:extLst>
      <p:ext uri="{BB962C8B-B14F-4D97-AF65-F5344CB8AC3E}">
        <p14:creationId xmlns:p14="http://schemas.microsoft.com/office/powerpoint/2010/main" val="2104229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r>
              <a:rPr lang="en-US" altLang="en-US"/>
              <a:t>Public Opinion Poll: Q3</a:t>
            </a:r>
            <a:endParaRPr lang="en-US" altLang="en-US" dirty="0"/>
          </a:p>
        </p:txBody>
      </p:sp>
      <p:sp>
        <p:nvSpPr>
          <p:cNvPr id="98306" name="Rectangle 3"/>
          <p:cNvSpPr>
            <a:spLocks noGrp="1" noChangeArrowheads="1"/>
          </p:cNvSpPr>
          <p:nvPr>
            <p:ph idx="1"/>
          </p:nvPr>
        </p:nvSpPr>
        <p:spPr/>
        <p:txBody>
          <a:bodyPr/>
          <a:lstStyle/>
          <a:p>
            <a:r>
              <a:rPr lang="en-US" altLang="en-US" dirty="0"/>
              <a:t>Do you believe members of the U.S. Senate should have the ability to block jud</a:t>
            </a:r>
            <a:r>
              <a:rPr lang="en-US" altLang="ja-JP" dirty="0"/>
              <a:t>icial nominations based solely on the nominee’s political ideology and party? </a:t>
            </a:r>
          </a:p>
          <a:p>
            <a:endParaRPr lang="en-US" altLang="en-US" dirty="0"/>
          </a:p>
          <a:p>
            <a:pPr marL="457200" indent="-457200">
              <a:buFont typeface="+mj-lt"/>
              <a:buAutoNum type="alphaLcParenR"/>
            </a:pPr>
            <a:r>
              <a:rPr lang="en-US" altLang="en-US" dirty="0"/>
              <a:t>yes</a:t>
            </a:r>
          </a:p>
          <a:p>
            <a:pPr marL="457200" indent="-457200">
              <a:buFont typeface="+mj-lt"/>
              <a:buAutoNum type="alphaLcParenR"/>
            </a:pPr>
            <a:r>
              <a:rPr lang="en-US" altLang="en-US" dirty="0"/>
              <a:t>no </a:t>
            </a:r>
          </a:p>
        </p:txBody>
      </p:sp>
    </p:spTree>
    <p:extLst>
      <p:ext uri="{BB962C8B-B14F-4D97-AF65-F5344CB8AC3E}">
        <p14:creationId xmlns:p14="http://schemas.microsoft.com/office/powerpoint/2010/main" val="2645512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r>
              <a:rPr lang="en-US" altLang="en-US"/>
              <a:t>Public Opinion Poll: Q4</a:t>
            </a:r>
            <a:endParaRPr lang="en-US" altLang="en-US" dirty="0"/>
          </a:p>
        </p:txBody>
      </p:sp>
      <p:sp>
        <p:nvSpPr>
          <p:cNvPr id="100354" name="Rectangle 3"/>
          <p:cNvSpPr>
            <a:spLocks noGrp="1" noChangeArrowheads="1"/>
          </p:cNvSpPr>
          <p:nvPr>
            <p:ph idx="1"/>
          </p:nvPr>
        </p:nvSpPr>
        <p:spPr/>
        <p:txBody>
          <a:bodyPr/>
          <a:lstStyle/>
          <a:p>
            <a:r>
              <a:rPr lang="en-US" altLang="en-US" dirty="0"/>
              <a:t>Do you believe the U.S. Supreme Court should televise or stream their proceedings? </a:t>
            </a:r>
          </a:p>
          <a:p>
            <a:endParaRPr lang="en-US" altLang="en-US" dirty="0"/>
          </a:p>
          <a:p>
            <a:pPr marL="457200" indent="-457200">
              <a:buFont typeface="+mj-lt"/>
              <a:buAutoNum type="alphaLcParenR"/>
            </a:pPr>
            <a:r>
              <a:rPr lang="en-US" altLang="en-US" dirty="0"/>
              <a:t>yes</a:t>
            </a:r>
          </a:p>
          <a:p>
            <a:pPr marL="457200" indent="-457200">
              <a:buFont typeface="+mj-lt"/>
              <a:buAutoNum type="alphaLcParenR"/>
            </a:pPr>
            <a:r>
              <a:rPr lang="en-US" altLang="en-US" dirty="0"/>
              <a:t>no </a:t>
            </a:r>
          </a:p>
        </p:txBody>
      </p:sp>
    </p:spTree>
    <p:extLst>
      <p:ext uri="{BB962C8B-B14F-4D97-AF65-F5344CB8AC3E}">
        <p14:creationId xmlns:p14="http://schemas.microsoft.com/office/powerpoint/2010/main" val="3220851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a:t>The Legal System: Civil Law</a:t>
            </a:r>
            <a:endParaRPr lang="en-US" altLang="en-US" dirty="0"/>
          </a:p>
        </p:txBody>
      </p:sp>
      <p:sp>
        <p:nvSpPr>
          <p:cNvPr id="28674" name="Content Placeholder 2"/>
          <p:cNvSpPr>
            <a:spLocks noGrp="1"/>
          </p:cNvSpPr>
          <p:nvPr>
            <p:ph idx="1"/>
          </p:nvPr>
        </p:nvSpPr>
        <p:spPr/>
        <p:txBody>
          <a:bodyPr>
            <a:normAutofit/>
          </a:bodyPr>
          <a:lstStyle/>
          <a:p>
            <a:r>
              <a:rPr lang="en-US" altLang="en-US" sz="2800" b="1" dirty="0"/>
              <a:t>Civil law </a:t>
            </a:r>
            <a:r>
              <a:rPr lang="en-US" altLang="en-US" sz="2800" dirty="0"/>
              <a:t>is the branch of law that deals with disputes that do not involve criminal penalties.</a:t>
            </a:r>
            <a:endParaRPr lang="en-US" altLang="en-US" sz="2800" b="1" dirty="0"/>
          </a:p>
          <a:p>
            <a:endParaRPr lang="en-US" altLang="en-US" sz="1100" b="1" dirty="0"/>
          </a:p>
          <a:p>
            <a:pPr marL="914400" lvl="1" indent="-342900">
              <a:buFont typeface="Arial" panose="020B0604020202020204" pitchFamily="34" charset="0"/>
              <a:buChar char="•"/>
            </a:pPr>
            <a:r>
              <a:rPr lang="en-US" altLang="en-US" sz="2800" dirty="0"/>
              <a:t>These disputes may be among individuals, groups, corporations, and other private entities, or between such litigants and the government. </a:t>
            </a:r>
          </a:p>
          <a:p>
            <a:pPr marL="914400" lvl="1" indent="-342900">
              <a:buFont typeface="Arial" panose="020B0604020202020204" pitchFamily="34" charset="0"/>
              <a:buChar char="•"/>
            </a:pPr>
            <a:endParaRPr lang="en-US" altLang="en-US" sz="1100" dirty="0"/>
          </a:p>
          <a:p>
            <a:pPr marL="914400" lvl="1" indent="-342900">
              <a:buFont typeface="Arial" panose="020B0604020202020204" pitchFamily="34" charset="0"/>
              <a:buChar char="•"/>
            </a:pPr>
            <a:r>
              <a:rPr lang="en-US" altLang="en-US" sz="2800" dirty="0"/>
              <a:t>Losers in civil cases cannot be fined or sent to jail, but they may be required to pay monetary damages.</a:t>
            </a:r>
          </a:p>
          <a:p>
            <a:pPr marL="914400" lvl="1" indent="-342900">
              <a:buFont typeface="Arial" panose="020B0604020202020204" pitchFamily="34" charset="0"/>
              <a:buChar char="•"/>
            </a:pPr>
            <a:endParaRPr lang="en-US" altLang="en-US" sz="1100" dirty="0"/>
          </a:p>
          <a:p>
            <a:pPr marL="914400" lvl="1" indent="-342900">
              <a:buFont typeface="Arial" panose="020B0604020202020204" pitchFamily="34" charset="0"/>
              <a:buChar char="•"/>
            </a:pPr>
            <a:r>
              <a:rPr lang="en-US" altLang="en-US" sz="2800" dirty="0"/>
              <a:t>Contracts, torts, and administrative law are important in civil law.</a:t>
            </a:r>
          </a:p>
        </p:txBody>
      </p:sp>
    </p:spTree>
    <p:extLst>
      <p:ext uri="{BB962C8B-B14F-4D97-AF65-F5344CB8AC3E}">
        <p14:creationId xmlns:p14="http://schemas.microsoft.com/office/powerpoint/2010/main" val="3792544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r>
              <a:rPr lang="en-US" altLang="en-US"/>
              <a:t>Public Opinion Poll: Q5</a:t>
            </a:r>
            <a:endParaRPr lang="en-US" altLang="en-US" dirty="0"/>
          </a:p>
        </p:txBody>
      </p:sp>
      <p:sp>
        <p:nvSpPr>
          <p:cNvPr id="102402" name="Rectangle 3"/>
          <p:cNvSpPr>
            <a:spLocks noGrp="1" noChangeArrowheads="1"/>
          </p:cNvSpPr>
          <p:nvPr>
            <p:ph idx="1"/>
          </p:nvPr>
        </p:nvSpPr>
        <p:spPr/>
        <p:txBody>
          <a:bodyPr/>
          <a:lstStyle/>
          <a:p>
            <a:r>
              <a:rPr lang="en-US" altLang="en-US" dirty="0"/>
              <a:t>Compared to the presidency and the Congress, do you think the Court has too little, too much, or the right amount of influence on American policy and law? </a:t>
            </a:r>
          </a:p>
          <a:p>
            <a:endParaRPr lang="en-US" altLang="en-US" dirty="0"/>
          </a:p>
          <a:p>
            <a:pPr marL="457200" indent="-457200">
              <a:buFont typeface="+mj-lt"/>
              <a:buAutoNum type="alphaLcParenR"/>
            </a:pPr>
            <a:r>
              <a:rPr lang="en-US" altLang="en-US" dirty="0"/>
              <a:t>too little influence</a:t>
            </a:r>
          </a:p>
          <a:p>
            <a:pPr marL="457200" indent="-457200">
              <a:buFont typeface="+mj-lt"/>
              <a:buAutoNum type="alphaLcParenR"/>
            </a:pPr>
            <a:r>
              <a:rPr lang="en-US" altLang="en-US" dirty="0"/>
              <a:t>too much influence</a:t>
            </a:r>
          </a:p>
          <a:p>
            <a:pPr marL="457200" indent="-457200">
              <a:buFont typeface="+mj-lt"/>
              <a:buAutoNum type="alphaLcParenR"/>
            </a:pPr>
            <a:r>
              <a:rPr lang="en-US" altLang="en-US" dirty="0"/>
              <a:t>about right amount</a:t>
            </a:r>
          </a:p>
        </p:txBody>
      </p:sp>
    </p:spTree>
    <p:extLst>
      <p:ext uri="{BB962C8B-B14F-4D97-AF65-F5344CB8AC3E}">
        <p14:creationId xmlns:p14="http://schemas.microsoft.com/office/powerpoint/2010/main" val="2140812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a:lstStyle/>
          <a:p>
            <a:r>
              <a:rPr lang="en-US" altLang="en-US"/>
              <a:t>Additional Information</a:t>
            </a:r>
            <a:endParaRPr lang="en-US" altLang="en-US" dirty="0"/>
          </a:p>
        </p:txBody>
      </p:sp>
      <p:sp>
        <p:nvSpPr>
          <p:cNvPr id="104450" name="Rectangle 3"/>
          <p:cNvSpPr>
            <a:spLocks noGrp="1" noChangeArrowheads="1"/>
          </p:cNvSpPr>
          <p:nvPr>
            <p:ph idx="1"/>
          </p:nvPr>
        </p:nvSpPr>
        <p:spPr/>
        <p:txBody>
          <a:bodyPr/>
          <a:lstStyle/>
          <a:p>
            <a:r>
              <a:rPr lang="en-US" altLang="en-US"/>
              <a:t>Following this slide, you will find additional images, figures, and tables from the textbook.</a:t>
            </a:r>
            <a:endParaRPr lang="en-US" altLang="en-US" dirty="0"/>
          </a:p>
        </p:txBody>
      </p:sp>
    </p:spTree>
    <p:extLst>
      <p:ext uri="{BB962C8B-B14F-4D97-AF65-F5344CB8AC3E}">
        <p14:creationId xmlns:p14="http://schemas.microsoft.com/office/powerpoint/2010/main" val="4110835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A12CE4-2369-6B48-B0A8-E2C4BCD57A76}"/>
              </a:ext>
            </a:extLst>
          </p:cNvPr>
          <p:cNvSpPr>
            <a:spLocks noGrp="1"/>
          </p:cNvSpPr>
          <p:nvPr>
            <p:ph type="title"/>
          </p:nvPr>
        </p:nvSpPr>
        <p:spPr>
          <a:xfrm>
            <a:off x="930064" y="1188720"/>
            <a:ext cx="3932237" cy="2235517"/>
          </a:xfrm>
        </p:spPr>
        <p:txBody>
          <a:bodyPr/>
          <a:lstStyle/>
          <a:p>
            <a:r>
              <a:rPr lang="en-US" dirty="0"/>
              <a:t>America Side by Side: Courts in Comparison </a:t>
            </a:r>
          </a:p>
        </p:txBody>
      </p:sp>
      <p:graphicFrame>
        <p:nvGraphicFramePr>
          <p:cNvPr id="4" name="Table 3" descr="Table is accessible">
            <a:extLst>
              <a:ext uri="{FF2B5EF4-FFF2-40B4-BE49-F238E27FC236}">
                <a16:creationId xmlns:a16="http://schemas.microsoft.com/office/drawing/2014/main" id="{58BA471E-3DAF-D042-AC4D-6BC3AF3D3D1E}"/>
              </a:ext>
            </a:extLst>
          </p:cNvPr>
          <p:cNvGraphicFramePr>
            <a:graphicFrameLocks noGrp="1"/>
          </p:cNvGraphicFramePr>
          <p:nvPr>
            <p:extLst>
              <p:ext uri="{D42A27DB-BD31-4B8C-83A1-F6EECF244321}">
                <p14:modId xmlns:p14="http://schemas.microsoft.com/office/powerpoint/2010/main" val="3767485111"/>
              </p:ext>
            </p:extLst>
          </p:nvPr>
        </p:nvGraphicFramePr>
        <p:xfrm>
          <a:off x="6618142" y="1114988"/>
          <a:ext cx="4148490" cy="5167884"/>
        </p:xfrm>
        <a:graphic>
          <a:graphicData uri="http://schemas.openxmlformats.org/drawingml/2006/table">
            <a:tbl>
              <a:tblPr firstRow="1" bandRow="1">
                <a:tableStyleId>{5C22544A-7EE6-4342-B048-85BDC9FD1C3A}</a:tableStyleId>
              </a:tblPr>
              <a:tblGrid>
                <a:gridCol w="829698">
                  <a:extLst>
                    <a:ext uri="{9D8B030D-6E8A-4147-A177-3AD203B41FA5}">
                      <a16:colId xmlns:a16="http://schemas.microsoft.com/office/drawing/2014/main" val="2783259762"/>
                    </a:ext>
                  </a:extLst>
                </a:gridCol>
                <a:gridCol w="479519">
                  <a:extLst>
                    <a:ext uri="{9D8B030D-6E8A-4147-A177-3AD203B41FA5}">
                      <a16:colId xmlns:a16="http://schemas.microsoft.com/office/drawing/2014/main" val="1998652511"/>
                    </a:ext>
                  </a:extLst>
                </a:gridCol>
                <a:gridCol w="759441">
                  <a:extLst>
                    <a:ext uri="{9D8B030D-6E8A-4147-A177-3AD203B41FA5}">
                      <a16:colId xmlns:a16="http://schemas.microsoft.com/office/drawing/2014/main" val="2458213754"/>
                    </a:ext>
                  </a:extLst>
                </a:gridCol>
                <a:gridCol w="909300">
                  <a:extLst>
                    <a:ext uri="{9D8B030D-6E8A-4147-A177-3AD203B41FA5}">
                      <a16:colId xmlns:a16="http://schemas.microsoft.com/office/drawing/2014/main" val="1328292390"/>
                    </a:ext>
                  </a:extLst>
                </a:gridCol>
                <a:gridCol w="1170532">
                  <a:extLst>
                    <a:ext uri="{9D8B030D-6E8A-4147-A177-3AD203B41FA5}">
                      <a16:colId xmlns:a16="http://schemas.microsoft.com/office/drawing/2014/main" val="1671222698"/>
                    </a:ext>
                  </a:extLst>
                </a:gridCol>
              </a:tblGrid>
              <a:tr h="370840">
                <a:tc>
                  <a:txBody>
                    <a:bodyPr/>
                    <a:lstStyle/>
                    <a:p>
                      <a:pPr marL="0" marR="0">
                        <a:lnSpc>
                          <a:spcPct val="115000"/>
                        </a:lnSpc>
                        <a:spcBef>
                          <a:spcPts val="0"/>
                        </a:spcBef>
                        <a:spcAft>
                          <a:spcPts val="0"/>
                        </a:spcAft>
                      </a:pPr>
                      <a:r>
                        <a:rPr lang="en-IN" sz="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Name </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Term Limits</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Mandatory retirement age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Size</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How selected?</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1923656"/>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Chilean Constitutional Court</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Nil</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Each branch appoints some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1711098"/>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French Constitutional Council</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Nil</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Each branch appoints some</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3055834"/>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German Constitutional Court</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68</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18</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Legislature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5522881"/>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High Court of Australia</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Life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70</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Executive</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4196421"/>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Indian Supreme Court</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Life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65</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28</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Executive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9910355"/>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South African Constitutional</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Court</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70</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11</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Executive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902633"/>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South Korean Constitutional</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Court</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65</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Each branch appoints some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8274100"/>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Supreme Court of Canada</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Life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75</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Executive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9270667"/>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Supreme Federal Court of</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Brazil</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Life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75</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11</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Executive with Legislative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confirmation</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887591"/>
                  </a:ext>
                </a:extLst>
              </a:tr>
              <a:tr h="370840">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United States Supreme Court</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Life</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Nil</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endParaRPr lang="en-US" sz="9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IN"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Executive with Legislative</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IN"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confirmation</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582602"/>
                  </a:ext>
                </a:extLst>
              </a:tr>
            </a:tbl>
          </a:graphicData>
        </a:graphic>
      </p:graphicFrame>
      <p:pic>
        <p:nvPicPr>
          <p:cNvPr id="6" name="Content Placeholder 11" descr="A page titled, America Side by Side: Courts in Comparison, shows a table along with its surrounding text.&#10;The text reads as follows. Constitutional courts (courts with the power of judicial review) aim to preserve judicial independence, as they play an important role in checking executive and legislative overreach. Different countries have sought to balance the need for judicial independence with having a more responsive court. Here we see that countries have very diverse approaches to the selection and composition of their courts, including in how many justices serve, how long they serve, and who is responsible for appointing them. 1. How does the United States compare with other countries when it comes to term limits for judges? What are the benefits and drawbacks to having term limits for judges? 2. Why might some countries choose to have larger courts than others? 3. We see a variety of systems for appointing judges, including some where only one branch appoints them, others where multiple branches each appoint some judges, and still others, such as the United States, where one branch nominates judges and a second branch confirms them. Which system do you prefer, and why? The table lists various countries and their approaches to the selection and composition of their courts. The table has five columns and 10 rows. The columns have the following headings from left to right. Name, Term Limits, Mandatory retirement age, size, and How selected?">
            <a:extLst>
              <a:ext uri="{FF2B5EF4-FFF2-40B4-BE49-F238E27FC236}">
                <a16:creationId xmlns:a16="http://schemas.microsoft.com/office/drawing/2014/main" id="{86335CEF-1136-E84D-9A89-FF2D27CEC740}"/>
              </a:ext>
            </a:extLst>
          </p:cNvPr>
          <p:cNvPicPr>
            <a:picLocks noGrp="1" noChangeAspect="1"/>
          </p:cNvPicPr>
          <p:nvPr>
            <p:ph type="pic" idx="1"/>
          </p:nvPr>
        </p:nvPicPr>
        <p:blipFill>
          <a:blip r:embed="rId3"/>
          <a:stretch>
            <a:fillRect/>
          </a:stretch>
        </p:blipFill>
        <p:spPr>
          <a:xfrm>
            <a:off x="6618142" y="-4763"/>
            <a:ext cx="4900613" cy="6858000"/>
          </a:xfrm>
          <a:prstGeom prst="rect">
            <a:avLst/>
          </a:prstGeom>
        </p:spPr>
      </p:pic>
    </p:spTree>
    <p:extLst>
      <p:ext uri="{BB962C8B-B14F-4D97-AF65-F5344CB8AC3E}">
        <p14:creationId xmlns:p14="http://schemas.microsoft.com/office/powerpoint/2010/main" val="2023391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en-US"/>
              <a:t>The Legal System: Precedent</a:t>
            </a:r>
            <a:endParaRPr lang="en-US" altLang="en-US" dirty="0"/>
          </a:p>
        </p:txBody>
      </p:sp>
      <p:sp>
        <p:nvSpPr>
          <p:cNvPr id="30722" name="Content Placeholder 2"/>
          <p:cNvSpPr>
            <a:spLocks noGrp="1"/>
          </p:cNvSpPr>
          <p:nvPr>
            <p:ph idx="1"/>
          </p:nvPr>
        </p:nvSpPr>
        <p:spPr/>
        <p:txBody>
          <a:bodyPr>
            <a:normAutofit/>
          </a:bodyPr>
          <a:lstStyle/>
          <a:p>
            <a:r>
              <a:rPr lang="en-US" altLang="en-US" sz="2800" dirty="0"/>
              <a:t>In deciding cases, courts apply statutes (laws) and legal precedents.</a:t>
            </a:r>
          </a:p>
          <a:p>
            <a:endParaRPr lang="en-US" altLang="en-US" sz="100" dirty="0"/>
          </a:p>
          <a:p>
            <a:pPr lvl="1"/>
            <a:r>
              <a:rPr lang="en-US" altLang="en-US" sz="2800" b="1" dirty="0"/>
              <a:t>Precedent</a:t>
            </a:r>
            <a:r>
              <a:rPr lang="en-US" altLang="en-US" sz="2800" dirty="0"/>
              <a:t>: a prior case whose principles are used by judges as the basis for their decision in present case</a:t>
            </a:r>
          </a:p>
          <a:p>
            <a:pPr lvl="1"/>
            <a:endParaRPr lang="en-US" altLang="en-US" sz="100" dirty="0"/>
          </a:p>
          <a:p>
            <a:pPr lvl="1"/>
            <a:r>
              <a:rPr lang="en-US" altLang="en-US" sz="2800" dirty="0"/>
              <a:t>Precedent is applied under the doctrine of stare decisis.</a:t>
            </a:r>
            <a:r>
              <a:rPr lang="en-US" altLang="en-US" sz="2800" b="1" dirty="0"/>
              <a:t> </a:t>
            </a:r>
          </a:p>
          <a:p>
            <a:pPr marL="344487" lvl="1" indent="0">
              <a:buNone/>
            </a:pPr>
            <a:endParaRPr lang="en-US" altLang="en-US" sz="100" b="1" dirty="0"/>
          </a:p>
          <a:p>
            <a:pPr lvl="2"/>
            <a:r>
              <a:rPr lang="en-US" altLang="en-US" sz="2800" dirty="0"/>
              <a:t>This translates literally from Latin as “</a:t>
            </a:r>
            <a:r>
              <a:rPr lang="en-US" altLang="ja-JP" sz="2800" dirty="0"/>
              <a:t>let the decision stand.”</a:t>
            </a:r>
          </a:p>
        </p:txBody>
      </p:sp>
    </p:spTree>
    <p:extLst>
      <p:ext uri="{BB962C8B-B14F-4D97-AF65-F5344CB8AC3E}">
        <p14:creationId xmlns:p14="http://schemas.microsoft.com/office/powerpoint/2010/main" val="187786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tLang="en-US"/>
              <a:t>Types of Courts</a:t>
            </a:r>
            <a:endParaRPr lang="en-US" altLang="en-US" dirty="0"/>
          </a:p>
        </p:txBody>
      </p:sp>
      <p:sp>
        <p:nvSpPr>
          <p:cNvPr id="32770" name="Content Placeholder 2"/>
          <p:cNvSpPr>
            <a:spLocks noGrp="1"/>
          </p:cNvSpPr>
          <p:nvPr>
            <p:ph idx="1"/>
          </p:nvPr>
        </p:nvSpPr>
        <p:spPr/>
        <p:txBody>
          <a:bodyPr>
            <a:noAutofit/>
          </a:bodyPr>
          <a:lstStyle/>
          <a:p>
            <a:pPr>
              <a:lnSpc>
                <a:spcPct val="110000"/>
              </a:lnSpc>
            </a:pPr>
            <a:r>
              <a:rPr lang="en-US" altLang="en-US" sz="2800" dirty="0"/>
              <a:t>Courts have been established by federal government and state governments. More than 97 percent of all cases go to state court.</a:t>
            </a:r>
          </a:p>
          <a:p>
            <a:pPr>
              <a:lnSpc>
                <a:spcPct val="110000"/>
              </a:lnSpc>
            </a:pPr>
            <a:endParaRPr lang="en-US" altLang="en-US" sz="100" dirty="0"/>
          </a:p>
          <a:p>
            <a:pPr lvl="1">
              <a:lnSpc>
                <a:spcPct val="110000"/>
              </a:lnSpc>
            </a:pPr>
            <a:r>
              <a:rPr lang="en-US" altLang="en-US" sz="2800" dirty="0"/>
              <a:t>If a state case is brought to trial, it is heard in a state </a:t>
            </a:r>
            <a:r>
              <a:rPr lang="en-US" altLang="en-US" sz="2800" b="1" dirty="0">
                <a:sym typeface="Wingdings" charset="2"/>
              </a:rPr>
              <a:t>trial court: </a:t>
            </a:r>
            <a:r>
              <a:rPr lang="en-US" altLang="en-US" sz="2800" dirty="0">
                <a:sym typeface="Wingdings" charset="2"/>
              </a:rPr>
              <a:t>the first court to hear a case.</a:t>
            </a:r>
          </a:p>
          <a:p>
            <a:pPr lvl="1">
              <a:lnSpc>
                <a:spcPct val="110000"/>
              </a:lnSpc>
            </a:pPr>
            <a:r>
              <a:rPr lang="en-US" altLang="en-US" sz="2800" dirty="0">
                <a:sym typeface="Wingdings" charset="2"/>
              </a:rPr>
              <a:t>If there is a guilty verdict, the defendant may appeal to a higher court, usually the state </a:t>
            </a:r>
            <a:r>
              <a:rPr lang="en-US" altLang="en-US" sz="2800" b="1" dirty="0">
                <a:sym typeface="Wingdings" charset="2"/>
              </a:rPr>
              <a:t>court of appeals.</a:t>
            </a:r>
          </a:p>
          <a:p>
            <a:pPr lvl="1">
              <a:lnSpc>
                <a:spcPct val="110000"/>
              </a:lnSpc>
            </a:pPr>
            <a:r>
              <a:rPr lang="en-US" altLang="en-US" sz="2800" dirty="0">
                <a:sym typeface="Wingdings" charset="2"/>
              </a:rPr>
              <a:t>From there, appeals can go to the state </a:t>
            </a:r>
            <a:r>
              <a:rPr lang="en-US" altLang="en-US" sz="2800" b="1" dirty="0">
                <a:sym typeface="Wingdings" charset="2"/>
              </a:rPr>
              <a:t>supreme court: </a:t>
            </a:r>
            <a:r>
              <a:rPr lang="en-US" altLang="en-US" sz="2800" dirty="0">
                <a:sym typeface="Wingdings" charset="2"/>
              </a:rPr>
              <a:t>the highest court in the state. Supreme courts primarily serve an appellate function.</a:t>
            </a:r>
          </a:p>
          <a:p>
            <a:pPr lvl="1">
              <a:lnSpc>
                <a:spcPct val="110000"/>
              </a:lnSpc>
            </a:pPr>
            <a:r>
              <a:rPr lang="en-US" altLang="en-US" sz="2800" dirty="0">
                <a:sym typeface="Wingdings" charset="2"/>
              </a:rPr>
              <a:t>The government cannot appeal a “</a:t>
            </a:r>
            <a:r>
              <a:rPr lang="en-US" altLang="ja-JP" sz="2800" dirty="0">
                <a:sym typeface="Wingdings" charset="2"/>
              </a:rPr>
              <a:t>not guilty” verdict.</a:t>
            </a:r>
            <a:endParaRPr lang="en-US" altLang="en-US" sz="2800" dirty="0">
              <a:sym typeface="Wingdings" charset="2"/>
            </a:endParaRPr>
          </a:p>
        </p:txBody>
      </p:sp>
    </p:spTree>
    <p:extLst>
      <p:ext uri="{BB962C8B-B14F-4D97-AF65-F5344CB8AC3E}">
        <p14:creationId xmlns:p14="http://schemas.microsoft.com/office/powerpoint/2010/main" val="1353689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r>
              <a:rPr lang="en-US" altLang="en-US"/>
              <a:t>The U.S. Court System</a:t>
            </a:r>
            <a:endParaRPr lang="en-US" altLang="en-US" dirty="0"/>
          </a:p>
        </p:txBody>
      </p:sp>
      <p:pic>
        <p:nvPicPr>
          <p:cNvPr id="6" name="Content Placeholder 4" descr="Figure 13.1 is a flow chart titled, The U.S. Court System. From top to bottom, the flow chart shows the following structure. The U.S. Supreme Court: 9 justices; appointed for life. Certiorari Discretionary review is undertaken by the Supreme Court. The following fall under Federal. U.S. Court of Appeals: 12 circuits; Decide questions of law based on briefs and oral argument. It appeals to the Supreme Court. U.S. District Courts: 95 districts; Decide issues of law and fact, with and without jury. The District Courts and Federal agencies both appeal to the U.S. Court of Appeals. Federal agencies also appeal to the District Courts. The following fall under State. State Supreme Courts: decide issues of law based on briefs and oral argument. It appeals to the Supreme Court.  Intermediate Appellate Courts: Exist in 20 states. It appeals to the State Supreme Court. State Trial Courts: Often known as Superior Court or Circuit Court. Try questions of law and fact, with and without a jury. It appeals to the Intermediate Appellate Courts and the State Supreme Court. Trial courts of limited jurisdiction appeal to the State Trial Courts.">
            <a:extLst>
              <a:ext uri="{FF2B5EF4-FFF2-40B4-BE49-F238E27FC236}">
                <a16:creationId xmlns:a16="http://schemas.microsoft.com/office/drawing/2014/main" id="{C1E1C2E0-567F-9348-AF25-D5D79A2E2CE2}"/>
              </a:ext>
            </a:extLst>
          </p:cNvPr>
          <p:cNvPicPr>
            <a:picLocks noGrp="1" noChangeAspect="1"/>
          </p:cNvPicPr>
          <p:nvPr>
            <p:ph type="pic" idx="1"/>
          </p:nvPr>
        </p:nvPicPr>
        <p:blipFill>
          <a:blip r:embed="rId3"/>
          <a:stretch>
            <a:fillRect/>
          </a:stretch>
        </p:blipFill>
        <p:spPr>
          <a:xfrm>
            <a:off x="5802313" y="0"/>
            <a:ext cx="5650057" cy="6858000"/>
          </a:xfrm>
          <a:prstGeom prst="rect">
            <a:avLst/>
          </a:prstGeom>
        </p:spPr>
      </p:pic>
    </p:spTree>
    <p:extLst>
      <p:ext uri="{BB962C8B-B14F-4D97-AF65-F5344CB8AC3E}">
        <p14:creationId xmlns:p14="http://schemas.microsoft.com/office/powerpoint/2010/main" val="100470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en-US"/>
              <a:t>Types of Courts: Appellate Court</a:t>
            </a:r>
            <a:endParaRPr lang="en-US" altLang="en-US" dirty="0"/>
          </a:p>
        </p:txBody>
      </p:sp>
      <p:sp>
        <p:nvSpPr>
          <p:cNvPr id="34818" name="Content Placeholder 2"/>
          <p:cNvSpPr>
            <a:spLocks noGrp="1"/>
          </p:cNvSpPr>
          <p:nvPr>
            <p:ph idx="1"/>
          </p:nvPr>
        </p:nvSpPr>
        <p:spPr/>
        <p:txBody>
          <a:bodyPr>
            <a:normAutofit/>
          </a:bodyPr>
          <a:lstStyle/>
          <a:p>
            <a:pPr>
              <a:lnSpc>
                <a:spcPct val="100000"/>
              </a:lnSpc>
            </a:pPr>
            <a:r>
              <a:rPr lang="en-US" altLang="en-US" sz="2800" dirty="0"/>
              <a:t>The party filing an appeal is known as an </a:t>
            </a:r>
            <a:r>
              <a:rPr lang="en-US" altLang="en-US" sz="2800" i="1" dirty="0"/>
              <a:t>appellant. </a:t>
            </a:r>
            <a:r>
              <a:rPr lang="en-US" altLang="en-US" sz="2800" dirty="0"/>
              <a:t>In order to appeal, the appellant must show that the trial court made a legal error in its decision.</a:t>
            </a:r>
          </a:p>
          <a:p>
            <a:pPr>
              <a:lnSpc>
                <a:spcPct val="100000"/>
              </a:lnSpc>
            </a:pPr>
            <a:endParaRPr lang="en-US" altLang="en-US" sz="2800" dirty="0"/>
          </a:p>
          <a:p>
            <a:pPr>
              <a:lnSpc>
                <a:spcPct val="100000"/>
              </a:lnSpc>
            </a:pPr>
            <a:r>
              <a:rPr lang="en-US" altLang="en-US" sz="2800" dirty="0"/>
              <a:t>When a case is appealed to a higher court:</a:t>
            </a:r>
          </a:p>
          <a:p>
            <a:pPr marL="914400" lvl="1" indent="-342900">
              <a:lnSpc>
                <a:spcPct val="100000"/>
              </a:lnSpc>
              <a:buFont typeface="Arial" panose="020B0604020202020204" pitchFamily="34" charset="0"/>
              <a:buChar char="•"/>
            </a:pPr>
            <a:r>
              <a:rPr lang="en-US" altLang="en-US" sz="2800" dirty="0"/>
              <a:t>Appeals courts do not hear witnesses.</a:t>
            </a:r>
          </a:p>
          <a:p>
            <a:pPr marL="914400" lvl="1" indent="-342900">
              <a:lnSpc>
                <a:spcPct val="100000"/>
              </a:lnSpc>
              <a:buFont typeface="Arial" panose="020B0604020202020204" pitchFamily="34" charset="0"/>
              <a:buChar char="•"/>
            </a:pPr>
            <a:r>
              <a:rPr lang="en-US" altLang="en-US" sz="2800" dirty="0"/>
              <a:t>New facts may not be introduced.</a:t>
            </a:r>
          </a:p>
          <a:p>
            <a:pPr lvl="1"/>
            <a:endParaRPr lang="en-US" altLang="en-US" sz="2800" dirty="0"/>
          </a:p>
        </p:txBody>
      </p:sp>
    </p:spTree>
    <p:extLst>
      <p:ext uri="{BB962C8B-B14F-4D97-AF65-F5344CB8AC3E}">
        <p14:creationId xmlns:p14="http://schemas.microsoft.com/office/powerpoint/2010/main" val="3738618291"/>
      </p:ext>
    </p:extLst>
  </p:cSld>
  <p:clrMapOvr>
    <a:masterClrMapping/>
  </p:clrMapOvr>
</p:sld>
</file>

<file path=ppt/theme/theme1.xml><?xml version="1.0" encoding="utf-8"?>
<a:theme xmlns:a="http://schemas.openxmlformats.org/drawingml/2006/main" name="Office Theme">
  <a:themeElements>
    <a:clrScheme name="W W Norton Template">
      <a:dk1>
        <a:srgbClr val="202020"/>
      </a:dk1>
      <a:lt1>
        <a:srgbClr val="F5F5F5"/>
      </a:lt1>
      <a:dk2>
        <a:srgbClr val="232323"/>
      </a:dk2>
      <a:lt2>
        <a:srgbClr val="E7E6E6"/>
      </a:lt2>
      <a:accent1>
        <a:srgbClr val="0096D5"/>
      </a:accent1>
      <a:accent2>
        <a:srgbClr val="ED7D31"/>
      </a:accent2>
      <a:accent3>
        <a:srgbClr val="A5A5A5"/>
      </a:accent3>
      <a:accent4>
        <a:srgbClr val="FFC000"/>
      </a:accent4>
      <a:accent5>
        <a:srgbClr val="4472C4"/>
      </a:accent5>
      <a:accent6>
        <a:srgbClr val="AD0011"/>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9" id="{6CD263B2-6B1B-BA4F-BE2F-7A476DCA93DD}" vid="{C9A31083-7057-8245-8BA8-654C8FDD24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 xmlns="6470eb44-782f-492e-9324-bcda90a4ca2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B50D48F3AC0D47B61B3D97D896B018" ma:contentTypeVersion="14" ma:contentTypeDescription="Create a new document." ma:contentTypeScope="" ma:versionID="4800763c47c6516642df0540b65206fb">
  <xsd:schema xmlns:xsd="http://www.w3.org/2001/XMLSchema" xmlns:xs="http://www.w3.org/2001/XMLSchema" xmlns:p="http://schemas.microsoft.com/office/2006/metadata/properties" xmlns:ns2="6470eb44-782f-492e-9324-bcda90a4ca2c" xmlns:ns3="9d64b6a7-e13d-4012-aff2-02bdd52222eb" targetNamespace="http://schemas.microsoft.com/office/2006/metadata/properties" ma:root="true" ma:fieldsID="e94e93cf7f1427f26d752be4140ceec5" ns2:_="" ns3:_="">
    <xsd:import namespace="6470eb44-782f-492e-9324-bcda90a4ca2c"/>
    <xsd:import namespace="9d64b6a7-e13d-4012-aff2-02bdd52222e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Note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70eb44-782f-492e-9324-bcda90a4ca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Notes" ma:index="19" nillable="true" ma:displayName="Notes" ma:format="Dropdown" ma:internalName="Notes">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64b6a7-e13d-4012-aff2-02bdd52222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1C98A4-978D-4E33-AE5B-C5A113331A44}">
  <ds:schemaRefs>
    <ds:schemaRef ds:uri="http://schemas.microsoft.com/sharepoint/v3/contenttype/forms"/>
  </ds:schemaRefs>
</ds:datastoreItem>
</file>

<file path=customXml/itemProps2.xml><?xml version="1.0" encoding="utf-8"?>
<ds:datastoreItem xmlns:ds="http://schemas.openxmlformats.org/officeDocument/2006/customXml" ds:itemID="{F6FCE101-770B-4892-A81D-8F84CD1FE429}">
  <ds:schemaRef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purl.org/dc/terms/"/>
    <ds:schemaRef ds:uri="http://schemas.microsoft.com/office/2006/metadata/properties"/>
    <ds:schemaRef ds:uri="9d64b6a7-e13d-4012-aff2-02bdd52222eb"/>
    <ds:schemaRef ds:uri="6470eb44-782f-492e-9324-bcda90a4ca2c"/>
    <ds:schemaRef ds:uri="http://www.w3.org/XML/1998/namespace"/>
  </ds:schemaRefs>
</ds:datastoreItem>
</file>

<file path=customXml/itemProps3.xml><?xml version="1.0" encoding="utf-8"?>
<ds:datastoreItem xmlns:ds="http://schemas.openxmlformats.org/officeDocument/2006/customXml" ds:itemID="{3420E390-7AB4-4D6B-B14B-A5E544363825}"/>
</file>

<file path=docProps/app.xml><?xml version="1.0" encoding="utf-8"?>
<Properties xmlns="http://schemas.openxmlformats.org/officeDocument/2006/extended-properties" xmlns:vt="http://schemas.openxmlformats.org/officeDocument/2006/docPropsVTypes">
  <Template>WW Norton PowerPoint Template</Template>
  <TotalTime>351</TotalTime>
  <Words>4394</Words>
  <Application>Microsoft Office PowerPoint</Application>
  <PresentationFormat>Widescreen</PresentationFormat>
  <Paragraphs>486</Paragraphs>
  <Slides>52</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Cambria</vt:lpstr>
      <vt:lpstr>ClarendonBT-Bold</vt:lpstr>
      <vt:lpstr>ITCFranklinGothicStd-Book</vt:lpstr>
      <vt:lpstr>ITCFranklinGothicStd-Med</vt:lpstr>
      <vt:lpstr>Tahoma</vt:lpstr>
      <vt:lpstr>Times New Roman</vt:lpstr>
      <vt:lpstr>Office Theme</vt:lpstr>
      <vt:lpstr>CHAPTER 13</vt:lpstr>
      <vt:lpstr>The Federal Courts</vt:lpstr>
      <vt:lpstr>The Legal System: Criminal Law</vt:lpstr>
      <vt:lpstr>Criminal Cases</vt:lpstr>
      <vt:lpstr>The Legal System: Civil Law</vt:lpstr>
      <vt:lpstr>The Legal System: Precedent</vt:lpstr>
      <vt:lpstr>Types of Courts</vt:lpstr>
      <vt:lpstr>The U.S. Court System</vt:lpstr>
      <vt:lpstr>Types of Courts: Appellate Court</vt:lpstr>
      <vt:lpstr>The Plea Bargain</vt:lpstr>
      <vt:lpstr>Types of Courts: Jurisdiction </vt:lpstr>
      <vt:lpstr>Types of Courts: Jurisdiction—The Supreme Court</vt:lpstr>
      <vt:lpstr>Types of Courts: Appellate Jurisdiction</vt:lpstr>
      <vt:lpstr>The Federal Appellate Courts: Circuits</vt:lpstr>
      <vt:lpstr>The Federal Courts: Trial Courts</vt:lpstr>
      <vt:lpstr>The Federal Courts: Appellate Courts</vt:lpstr>
      <vt:lpstr>The Federal Courts: Supreme Court</vt:lpstr>
      <vt:lpstr>Supreme Court Nominations: Amy Coney Barrett</vt:lpstr>
      <vt:lpstr>The Federal Courts: Appointments</vt:lpstr>
      <vt:lpstr>Supreme Court Justices, 2020 (in Order of Seniority)</vt:lpstr>
      <vt:lpstr>Supreme Court Appointments</vt:lpstr>
      <vt:lpstr>U.S. Supreme Court: Judicial Review</vt:lpstr>
      <vt:lpstr>Judicial Review: States</vt:lpstr>
      <vt:lpstr>Judicial Review: The President, Part Two</vt:lpstr>
      <vt:lpstr>Judicial Review: Federal Agency Actions</vt:lpstr>
      <vt:lpstr>Judicial Review: The President</vt:lpstr>
      <vt:lpstr>Accessing the Supreme Court: Criteria</vt:lpstr>
      <vt:lpstr>Accessing the Supreme Court: Writs</vt:lpstr>
      <vt:lpstr>Cases Filed in the U.S. Supreme Court</vt:lpstr>
      <vt:lpstr>Controlling the Flow of Cases: Solicitor General</vt:lpstr>
      <vt:lpstr>Who Participates?: Comparing How States Select Judges</vt:lpstr>
      <vt:lpstr>Who Participates?: Judicial Selection Methods by State</vt:lpstr>
      <vt:lpstr>Who Participates?: Judicial Selection Methods by Region</vt:lpstr>
      <vt:lpstr>Controlling the Flow of Cases: Law Clerks</vt:lpstr>
      <vt:lpstr>Lobbying for Access</vt:lpstr>
      <vt:lpstr>The Supreme Court’s Procedures: Time Line of a Supreme Court Case</vt:lpstr>
      <vt:lpstr>The Supreme Court’s Procedures: Preparation</vt:lpstr>
      <vt:lpstr>The Supreme Court’s Procedures: Oral Argument</vt:lpstr>
      <vt:lpstr>The Supreme Court’s Procedures: Conference</vt:lpstr>
      <vt:lpstr>The Supreme Court’s Procedures: Opinions</vt:lpstr>
      <vt:lpstr>The Supreme Court’s Procedures: Dissent</vt:lpstr>
      <vt:lpstr>The Swing Voter on the Court</vt:lpstr>
      <vt:lpstr>Explaining Supreme Court Decisions</vt:lpstr>
      <vt:lpstr>Traditional Limitations on the Federal Courts, Part 1</vt:lpstr>
      <vt:lpstr>Traditional Limitations on the Federal Courts, Part 2</vt:lpstr>
      <vt:lpstr>Public Opinion Poll: Q1</vt:lpstr>
      <vt:lpstr>Public Opinion Poll: Q2</vt:lpstr>
      <vt:lpstr>Public Opinion Poll: Q3</vt:lpstr>
      <vt:lpstr>Public Opinion Poll: Q4</vt:lpstr>
      <vt:lpstr>Public Opinion Poll: Q5</vt:lpstr>
      <vt:lpstr>Additional Information</vt:lpstr>
      <vt:lpstr>America Side by Side: Courts in Comparison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dc:title>
  <dc:creator>Vuong, Tricia</dc:creator>
  <cp:lastModifiedBy>Nowak-Laird, Lena</cp:lastModifiedBy>
  <cp:revision>132</cp:revision>
  <dcterms:created xsi:type="dcterms:W3CDTF">2019-01-15T05:20:08Z</dcterms:created>
  <dcterms:modified xsi:type="dcterms:W3CDTF">2021-03-03T21:38:45Z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0x0101002AB50D48F3AC0D47B61B3D97D896B018</vt:lpwstr>
  </property>
</Properties>
</file>